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9"/>
  </p:notesMasterIdLst>
  <p:handoutMasterIdLst>
    <p:handoutMasterId r:id="rId65"/>
  </p:handoutMasterIdLst>
  <p:sldIdLst>
    <p:sldId id="646" r:id="rId3"/>
    <p:sldId id="809" r:id="rId4"/>
    <p:sldId id="796" r:id="rId5"/>
    <p:sldId id="804" r:id="rId6"/>
    <p:sldId id="805" r:id="rId7"/>
    <p:sldId id="675" r:id="rId8"/>
    <p:sldId id="681" r:id="rId9"/>
    <p:sldId id="687" r:id="rId10"/>
    <p:sldId id="807" r:id="rId11"/>
    <p:sldId id="822" r:id="rId12"/>
    <p:sldId id="788" r:id="rId13"/>
    <p:sldId id="813" r:id="rId14"/>
    <p:sldId id="648" r:id="rId15"/>
    <p:sldId id="554" r:id="rId16"/>
    <p:sldId id="555" r:id="rId17"/>
    <p:sldId id="713" r:id="rId18"/>
    <p:sldId id="706" r:id="rId19"/>
    <p:sldId id="636" r:id="rId20"/>
    <p:sldId id="714" r:id="rId21"/>
    <p:sldId id="741" r:id="rId22"/>
    <p:sldId id="734" r:id="rId23"/>
    <p:sldId id="649" r:id="rId24"/>
    <p:sldId id="742" r:id="rId25"/>
    <p:sldId id="738" r:id="rId26"/>
    <p:sldId id="743" r:id="rId27"/>
    <p:sldId id="744" r:id="rId28"/>
    <p:sldId id="761" r:id="rId29"/>
    <p:sldId id="711" r:id="rId30"/>
    <p:sldId id="708" r:id="rId31"/>
    <p:sldId id="653" r:id="rId32"/>
    <p:sldId id="610" r:id="rId33"/>
    <p:sldId id="624" r:id="rId34"/>
    <p:sldId id="627" r:id="rId35"/>
    <p:sldId id="598" r:id="rId36"/>
    <p:sldId id="601" r:id="rId37"/>
    <p:sldId id="629" r:id="rId38"/>
    <p:sldId id="780" r:id="rId39"/>
    <p:sldId id="769" r:id="rId40"/>
    <p:sldId id="770" r:id="rId41"/>
    <p:sldId id="772" r:id="rId42"/>
    <p:sldId id="773" r:id="rId43"/>
    <p:sldId id="777" r:id="rId44"/>
    <p:sldId id="781" r:id="rId45"/>
    <p:sldId id="704" r:id="rId46"/>
    <p:sldId id="815" r:id="rId47"/>
    <p:sldId id="802" r:id="rId48"/>
    <p:sldId id="721" r:id="rId50"/>
    <p:sldId id="722" r:id="rId51"/>
    <p:sldId id="724" r:id="rId52"/>
    <p:sldId id="764" r:id="rId53"/>
    <p:sldId id="765" r:id="rId54"/>
    <p:sldId id="766" r:id="rId55"/>
    <p:sldId id="767" r:id="rId56"/>
    <p:sldId id="768" r:id="rId57"/>
    <p:sldId id="719" r:id="rId58"/>
    <p:sldId id="812" r:id="rId59"/>
    <p:sldId id="730" r:id="rId60"/>
    <p:sldId id="732" r:id="rId61"/>
    <p:sldId id="818" r:id="rId62"/>
    <p:sldId id="783" r:id="rId63"/>
    <p:sldId id="819" r:id="rId64"/>
  </p:sldIdLst>
  <p:sldSz cx="9144000" cy="5143500"/>
  <p:notesSz cx="6858000" cy="9144000"/>
  <p:custDataLst>
    <p:tags r:id="rId69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485925"/>
    <a:srgbClr val="008000"/>
    <a:srgbClr val="9E0000"/>
    <a:srgbClr val="0B7F21"/>
    <a:srgbClr val="046C1D"/>
    <a:srgbClr val="0E9A29"/>
    <a:srgbClr val="005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706"/>
    <p:restoredTop sz="85207"/>
  </p:normalViewPr>
  <p:slideViewPr>
    <p:cSldViewPr showGuides="1">
      <p:cViewPr>
        <p:scale>
          <a:sx n="100" d="100"/>
          <a:sy n="100" d="100"/>
        </p:scale>
        <p:origin x="-552" y="-78"/>
      </p:cViewPr>
      <p:guideLst>
        <p:guide orient="horz" pos="162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9" Type="http://schemas.openxmlformats.org/officeDocument/2006/relationships/tags" Target="tags/tag1.xml"/><Relationship Id="rId68" Type="http://schemas.openxmlformats.org/officeDocument/2006/relationships/tableStyles" Target="tableStyles.xml"/><Relationship Id="rId67" Type="http://schemas.openxmlformats.org/officeDocument/2006/relationships/viewProps" Target="viewProps.xml"/><Relationship Id="rId66" Type="http://schemas.openxmlformats.org/officeDocument/2006/relationships/presProps" Target="presProps.xml"/><Relationship Id="rId65" Type="http://schemas.openxmlformats.org/officeDocument/2006/relationships/handoutMaster" Target="handoutMasters/handoutMaster1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notesMaster" Target="notesMasters/notesMaster1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SendCloud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DC41830-29B8-423D-B0C8-50703F3B7A0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SendCloud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4C09BCC-14D0-42D7-8148-7D99A895181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29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294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/>
          </p:nvPr>
        </p:nvSpPr>
        <p:spPr>
          <a:noFill/>
        </p:spPr>
        <p:txBody>
          <a:bodyPr lIns="91440" tIns="45720" rIns="91440" bIns="45720" rtlCol="0" anchor="b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5" name="页眉占位符 4"/>
          <p:cNvSpPr txBox="1">
            <a:spLocks noGrp="1"/>
          </p:cNvSpPr>
          <p:nvPr>
            <p:ph type="hdr" sz="quarter"/>
          </p:nvPr>
        </p:nvSpPr>
        <p:spPr>
          <a:noFill/>
        </p:spPr>
        <p:txBody>
          <a:bodyPr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SendCloud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49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499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/>
          </p:nvPr>
        </p:nvSpPr>
        <p:spPr>
          <a:noFill/>
        </p:spPr>
        <p:txBody>
          <a:bodyPr lIns="91440" tIns="45720" rIns="91440" bIns="45720" rtlCol="0" anchor="b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5" name="页眉占位符 4"/>
          <p:cNvSpPr txBox="1">
            <a:spLocks noGrp="1"/>
          </p:cNvSpPr>
          <p:nvPr>
            <p:ph type="hdr" sz="quarter"/>
          </p:nvPr>
        </p:nvSpPr>
        <p:spPr>
          <a:noFill/>
        </p:spPr>
        <p:txBody>
          <a:bodyPr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SendCloud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60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601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/>
          </p:nvPr>
        </p:nvSpPr>
        <p:spPr>
          <a:noFill/>
        </p:spPr>
        <p:txBody>
          <a:bodyPr lIns="91440" tIns="45720" rIns="91440" bIns="45720" rtlCol="0" anchor="b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5" name="页眉占位符 4"/>
          <p:cNvSpPr txBox="1">
            <a:spLocks noGrp="1"/>
          </p:cNvSpPr>
          <p:nvPr>
            <p:ph type="hdr" sz="quarter"/>
          </p:nvPr>
        </p:nvSpPr>
        <p:spPr>
          <a:noFill/>
        </p:spPr>
        <p:txBody>
          <a:bodyPr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SendCloud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70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70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/>
          </p:nvPr>
        </p:nvSpPr>
        <p:spPr>
          <a:noFill/>
        </p:spPr>
        <p:txBody>
          <a:bodyPr lIns="91440" tIns="45720" rIns="91440" bIns="45720" rtlCol="0" anchor="b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5" name="页眉占位符 4"/>
          <p:cNvSpPr txBox="1">
            <a:spLocks noGrp="1"/>
          </p:cNvSpPr>
          <p:nvPr>
            <p:ph type="hdr" sz="quarter"/>
          </p:nvPr>
        </p:nvSpPr>
        <p:spPr>
          <a:noFill/>
        </p:spPr>
        <p:txBody>
          <a:bodyPr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SendCloud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80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806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/>
          </p:nvPr>
        </p:nvSpPr>
        <p:spPr>
          <a:noFill/>
        </p:spPr>
        <p:txBody>
          <a:bodyPr lIns="91440" tIns="45720" rIns="91440" bIns="45720" rtlCol="0" anchor="b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5" name="页眉占位符 4"/>
          <p:cNvSpPr txBox="1">
            <a:spLocks noGrp="1"/>
          </p:cNvSpPr>
          <p:nvPr>
            <p:ph type="hdr" sz="quarter"/>
          </p:nvPr>
        </p:nvSpPr>
        <p:spPr>
          <a:noFill/>
        </p:spPr>
        <p:txBody>
          <a:bodyPr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SendCloud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90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909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/>
          </p:nvPr>
        </p:nvSpPr>
        <p:spPr>
          <a:noFill/>
        </p:spPr>
        <p:txBody>
          <a:bodyPr lIns="91440" tIns="45720" rIns="91440" bIns="45720" rtlCol="0" anchor="b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5" name="页眉占位符 4"/>
          <p:cNvSpPr txBox="1">
            <a:spLocks noGrp="1"/>
          </p:cNvSpPr>
          <p:nvPr>
            <p:ph type="hdr" sz="quarter"/>
          </p:nvPr>
        </p:nvSpPr>
        <p:spPr>
          <a:noFill/>
        </p:spPr>
        <p:txBody>
          <a:bodyPr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SendCloud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C:\Documents and Settings\Administrator\桌面\汉启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10563" y="61913"/>
            <a:ext cx="776287" cy="355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2600325" y="4868863"/>
            <a:ext cx="3714750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汉启科技 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 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提供邮件营销整体解决方案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FFA0EA-442E-44B5-A6D4-B8AEF4712E4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algn="r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0516ABC-854B-441C-8FE0-40F441C66E79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algn="r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65214FD-FA92-45DB-8BE9-19A7C9D0FAFF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algn="r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779346C-6BD2-4648-BFA0-5B07BEAC4ABA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algn="r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BB47A4D-4462-4E61-92C9-D41DF490BB3F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algn="r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696137F-F093-4100-8EC0-8A3CED69155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algn="r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4F11F09-66ED-42A3-9864-1EDF1DD01FC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algn="r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A5C0A43-E566-471E-9A30-0E3FF0D597F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algn="r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799F6AD-A88D-436E-B755-50F2879D597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algn="r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9BF80F3-F1F8-427D-AD51-8ADF58D9ACC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algn="r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E66D3AA-86F6-47D0-A1CE-7D39174AE42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jpeg"/><Relationship Id="rId1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5.png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57.png"/><Relationship Id="rId7" Type="http://schemas.openxmlformats.org/officeDocument/2006/relationships/image" Target="../media/image56.png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50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9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3.png"/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13314" name="Picture 2" descr="http://distribute.quanjing.com/42-16836768.jpg?seid=ndiTmty4mZy3nJH8y29YyMLZmdeYFdeYFgjiBhvIAMCYturfEu5rpt18FhX8mZaWFdiWmtiVnc81ide3oJq0oJqYFdb870ec038611b83b2ed8c496c5300db0e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62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5" name="标题 1"/>
          <p:cNvSpPr>
            <a:spLocks noGrp="1"/>
          </p:cNvSpPr>
          <p:nvPr>
            <p:ph type="title"/>
          </p:nvPr>
        </p:nvSpPr>
        <p:spPr>
          <a:xfrm>
            <a:off x="3171825" y="3033713"/>
            <a:ext cx="5472113" cy="642937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4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如何有效开展邮件营销</a:t>
            </a:r>
            <a:endParaRPr lang="zh-CN" altLang="en-US" sz="4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标题 1"/>
          <p:cNvSpPr txBox="1"/>
          <p:nvPr/>
        </p:nvSpPr>
        <p:spPr bwMode="auto">
          <a:xfrm>
            <a:off x="3214688" y="3738563"/>
            <a:ext cx="5214938" cy="2857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R="0" defTabSz="914400">
              <a:buClrTx/>
              <a:buSzTx/>
              <a:buFontTx/>
              <a:buNone/>
              <a:defRPr/>
            </a:pPr>
            <a:endParaRPr kumimoji="0" lang="zh-CN" altLang="en-US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4338" name="TextBox 3"/>
          <p:cNvSpPr txBox="1"/>
          <p:nvPr/>
        </p:nvSpPr>
        <p:spPr>
          <a:xfrm>
            <a:off x="1500188" y="1889125"/>
            <a:ext cx="6153150" cy="906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邮件营销成功的关键点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15362" name="组合 11"/>
          <p:cNvGrpSpPr/>
          <p:nvPr/>
        </p:nvGrpSpPr>
        <p:grpSpPr>
          <a:xfrm>
            <a:off x="3786188" y="2928938"/>
            <a:ext cx="4895850" cy="1627187"/>
            <a:chOff x="3676644" y="3133729"/>
            <a:chExt cx="4590718" cy="1350628"/>
          </a:xfrm>
        </p:grpSpPr>
        <p:pic>
          <p:nvPicPr>
            <p:cNvPr id="15371" name="Picture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215074" y="3286130"/>
              <a:ext cx="2052288" cy="102759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372" name="Picture 8" descr="C:\Documents and Settings\Administrator\桌面\8784507_153306841000_2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57758" y="3214452"/>
              <a:ext cx="1376341" cy="12699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37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76644" y="3133729"/>
              <a:ext cx="1059563" cy="130464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5363" name="组合 12"/>
          <p:cNvGrpSpPr/>
          <p:nvPr/>
        </p:nvGrpSpPr>
        <p:grpSpPr>
          <a:xfrm>
            <a:off x="428625" y="669925"/>
            <a:ext cx="3929063" cy="1744663"/>
            <a:chOff x="214282" y="361935"/>
            <a:chExt cx="3929090" cy="1745129"/>
          </a:xfrm>
        </p:grpSpPr>
        <p:pic>
          <p:nvPicPr>
            <p:cNvPr id="15369" name="Picture 2" descr="C:\Documents and Settings\Administrator\桌面\6647663_172255943000_2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4282" y="428610"/>
              <a:ext cx="2428892" cy="150496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370" name="Picture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86050" y="361935"/>
              <a:ext cx="1357322" cy="174512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364" name="TextBox 3"/>
          <p:cNvSpPr txBox="1"/>
          <p:nvPr/>
        </p:nvSpPr>
        <p:spPr>
          <a:xfrm>
            <a:off x="5072063" y="936625"/>
            <a:ext cx="2428875" cy="906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lnSpc>
                <a:spcPct val="150000"/>
              </a:lnSpc>
              <a:buNone/>
            </a:pPr>
            <a:r>
              <a:rPr lang="zh-CN" altLang="en-US" sz="4000" dirty="0">
                <a:latin typeface="Arial" panose="020B0604020202020204" pitchFamily="34" charset="0"/>
                <a:ea typeface="微软雅黑" panose="020B0503020204020204" pitchFamily="34" charset="-122"/>
              </a:rPr>
              <a:t>先选户型</a:t>
            </a:r>
            <a:endParaRPr lang="en-US" altLang="zh-CN" sz="4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365" name="TextBox 3"/>
          <p:cNvSpPr txBox="1"/>
          <p:nvPr/>
        </p:nvSpPr>
        <p:spPr>
          <a:xfrm>
            <a:off x="214313" y="3071813"/>
            <a:ext cx="3571875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lnSpc>
                <a:spcPct val="150000"/>
              </a:lnSpc>
              <a:buNone/>
            </a:pPr>
            <a:r>
              <a:rPr lang="zh-CN" altLang="en-US" sz="4000" dirty="0">
                <a:latin typeface="Arial" panose="020B0604020202020204" pitchFamily="34" charset="0"/>
                <a:ea typeface="微软雅黑" panose="020B0503020204020204" pitchFamily="34" charset="-122"/>
              </a:rPr>
              <a:t>还是先挑家具</a:t>
            </a:r>
            <a:endParaRPr lang="en-US" altLang="zh-CN" sz="4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71500" y="2543175"/>
            <a:ext cx="7786688" cy="158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28688" y="2211388"/>
            <a:ext cx="7286625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3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</a:t>
            </a:r>
            <a:r>
              <a:rPr lang="en-US" altLang="zh-CN" sz="3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3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</a:t>
            </a:r>
            <a:r>
              <a:rPr lang="en-US" altLang="zh-CN" sz="3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比内容和方法更重要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0" name="圆角矩形 19"/>
          <p:cNvSpPr/>
          <p:nvPr/>
        </p:nvSpPr>
        <p:spPr>
          <a:xfrm>
            <a:off x="357188" y="3143250"/>
            <a:ext cx="4143375" cy="1214438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参加举重的撑杆跳美女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6387" name="组合 14"/>
          <p:cNvGrpSpPr/>
          <p:nvPr/>
        </p:nvGrpSpPr>
        <p:grpSpPr>
          <a:xfrm>
            <a:off x="604838" y="285750"/>
            <a:ext cx="3967162" cy="2316163"/>
            <a:chOff x="857224" y="357172"/>
            <a:chExt cx="3967190" cy="2315575"/>
          </a:xfrm>
        </p:grpSpPr>
        <p:pic>
          <p:nvPicPr>
            <p:cNvPr id="16395" name="Picture 6" descr="C:\Documents and Settings\Administrator\桌面\img777101_1.jp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57224" y="357172"/>
              <a:ext cx="1571636" cy="229982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396" name="Picture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28860" y="357172"/>
              <a:ext cx="2395554" cy="231557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6388" name="组合 13"/>
          <p:cNvGrpSpPr/>
          <p:nvPr/>
        </p:nvGrpSpPr>
        <p:grpSpPr>
          <a:xfrm>
            <a:off x="4748213" y="2643188"/>
            <a:ext cx="3895725" cy="2243137"/>
            <a:chOff x="4945189" y="2643188"/>
            <a:chExt cx="3895858" cy="2243137"/>
          </a:xfrm>
        </p:grpSpPr>
        <p:pic>
          <p:nvPicPr>
            <p:cNvPr id="16393" name="Picture 5" descr="C:\Documents and Settings\Administrator\桌面\17822ba806f36814ca130cd0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45189" y="2643188"/>
              <a:ext cx="1555637" cy="224155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394" name="Picture 13" descr="C:\Documents and Settings\Administrator\桌面\2010102653324529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00826" y="2643188"/>
              <a:ext cx="2340221" cy="2243137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9" name="圆角矩形 18"/>
          <p:cNvSpPr/>
          <p:nvPr/>
        </p:nvSpPr>
        <p:spPr>
          <a:xfrm>
            <a:off x="4500563" y="714375"/>
            <a:ext cx="4143375" cy="1214438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参加跳高的大力士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17"/>
          <p:cNvGrpSpPr/>
          <p:nvPr/>
        </p:nvGrpSpPr>
        <p:grpSpPr>
          <a:xfrm>
            <a:off x="0" y="-71437"/>
            <a:ext cx="9144000" cy="5143500"/>
            <a:chOff x="0" y="-1857406"/>
            <a:chExt cx="9144000" cy="5143500"/>
          </a:xfrm>
        </p:grpSpPr>
        <p:sp>
          <p:nvSpPr>
            <p:cNvPr id="16" name="矩形 15"/>
            <p:cNvSpPr/>
            <p:nvPr/>
          </p:nvSpPr>
          <p:spPr>
            <a:xfrm>
              <a:off x="0" y="-1857406"/>
              <a:ext cx="9144000" cy="5143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392" name="TextBox 16"/>
            <p:cNvSpPr txBox="1"/>
            <p:nvPr/>
          </p:nvSpPr>
          <p:spPr>
            <a:xfrm>
              <a:off x="928662" y="425185"/>
              <a:ext cx="728667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/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做自己</a:t>
              </a:r>
              <a:r>
                <a:rPr lang="zh-CN" altLang="en-US" sz="36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擅长的事</a:t>
              </a: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更容易获得成功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17410" name="Picture 3" descr="C:\Documents and Settings\Administrator\桌面\未命名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525" y="-4762"/>
            <a:ext cx="9163050" cy="5153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-9525" y="-9525"/>
            <a:ext cx="9153525" cy="5162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75" y="2071688"/>
            <a:ext cx="7286625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不但要</a:t>
            </a:r>
            <a:r>
              <a:rPr lang="zh-CN" altLang="en-US" sz="3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跑得快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还要</a:t>
            </a:r>
            <a:r>
              <a:rPr lang="zh-CN" altLang="en-US" sz="3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跑得久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5" name="矩形 24"/>
          <p:cNvSpPr/>
          <p:nvPr/>
        </p:nvSpPr>
        <p:spPr>
          <a:xfrm>
            <a:off x="8072438" y="0"/>
            <a:ext cx="1071563" cy="428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8435" name="组合 16"/>
          <p:cNvGrpSpPr/>
          <p:nvPr/>
        </p:nvGrpSpPr>
        <p:grpSpPr>
          <a:xfrm>
            <a:off x="285750" y="1143000"/>
            <a:ext cx="7858125" cy="3500438"/>
            <a:chOff x="714348" y="1071552"/>
            <a:chExt cx="7858180" cy="3500462"/>
          </a:xfrm>
        </p:grpSpPr>
        <p:sp>
          <p:nvSpPr>
            <p:cNvPr id="27" name="圆角矩形标注 26"/>
            <p:cNvSpPr/>
            <p:nvPr/>
          </p:nvSpPr>
          <p:spPr>
            <a:xfrm>
              <a:off x="4729164" y="2324099"/>
              <a:ext cx="2200290" cy="533404"/>
            </a:xfrm>
            <a:prstGeom prst="wedgeRoundRectCallout">
              <a:avLst>
                <a:gd name="adj1" fmla="val -13568"/>
                <a:gd name="adj2" fmla="val 79833"/>
                <a:gd name="adj3" fmla="val 16667"/>
              </a:avLst>
            </a:pr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提高邮件营销绩效的方法与技巧有什么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?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圆角矩形标注 9"/>
            <p:cNvSpPr/>
            <p:nvPr/>
          </p:nvSpPr>
          <p:spPr>
            <a:xfrm>
              <a:off x="1928795" y="3929072"/>
              <a:ext cx="2500329" cy="642942"/>
            </a:xfrm>
            <a:prstGeom prst="wedgeRoundRectCallout">
              <a:avLst>
                <a:gd name="adj1" fmla="val -13568"/>
                <a:gd name="adj2" fmla="val 79833"/>
                <a:gd name="adj3" fmla="val 16667"/>
              </a:avLst>
            </a:pr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邮件营销地址管理、维护与细分的基本方法有什么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?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圆角矩形标注 10"/>
            <p:cNvSpPr/>
            <p:nvPr/>
          </p:nvSpPr>
          <p:spPr>
            <a:xfrm>
              <a:off x="5500695" y="1785932"/>
              <a:ext cx="3071833" cy="357190"/>
            </a:xfrm>
            <a:prstGeom prst="wedgeRoundRectCallout">
              <a:avLst>
                <a:gd name="adj1" fmla="val -13568"/>
                <a:gd name="adj2" fmla="val 79833"/>
                <a:gd name="adj3" fmla="val 16667"/>
              </a:avLst>
            </a:prstGeom>
            <a:solidFill>
              <a:srgbClr val="C0000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提高邮件营销效果的系统方法是怎样的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?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圆角矩形标注 11"/>
            <p:cNvSpPr/>
            <p:nvPr/>
          </p:nvSpPr>
          <p:spPr>
            <a:xfrm>
              <a:off x="4129085" y="3071816"/>
              <a:ext cx="2357453" cy="785818"/>
            </a:xfrm>
            <a:prstGeom prst="wedgeRoundRectCallout">
              <a:avLst>
                <a:gd name="adj1" fmla="val -13568"/>
                <a:gd name="adj2" fmla="val 79833"/>
                <a:gd name="adj3" fmla="val 16667"/>
              </a:avLst>
            </a:prstGeom>
            <a:solidFill>
              <a:srgbClr val="C0000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如何科学化地经营及管理数据库，提升客户忠诚度、降低客户睡眠率及流失率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?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圆角矩形标注 12"/>
            <p:cNvSpPr/>
            <p:nvPr/>
          </p:nvSpPr>
          <p:spPr>
            <a:xfrm>
              <a:off x="4071935" y="1071552"/>
              <a:ext cx="2500329" cy="642942"/>
            </a:xfrm>
            <a:prstGeom prst="wedgeRoundRectCallout">
              <a:avLst>
                <a:gd name="adj1" fmla="val -13568"/>
                <a:gd name="adj2" fmla="val 79833"/>
                <a:gd name="adj3" fmla="val 16667"/>
              </a:avLst>
            </a:pr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如何规避垃圾邮件、黑名单、内容过滤等的问题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圆角矩形标注 13"/>
            <p:cNvSpPr/>
            <p:nvPr/>
          </p:nvSpPr>
          <p:spPr>
            <a:xfrm>
              <a:off x="1214415" y="1643056"/>
              <a:ext cx="2857520" cy="571504"/>
            </a:xfrm>
            <a:prstGeom prst="wedgeRoundRectCallout">
              <a:avLst>
                <a:gd name="adj1" fmla="val -13568"/>
                <a:gd name="adj2" fmla="val 79833"/>
                <a:gd name="adj3" fmla="val 16667"/>
              </a:avLst>
            </a:prstGeom>
            <a:solidFill>
              <a:srgbClr val="C0000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如何分析海量数据以了解消费者，进行“精准营销”，减少资源的浪费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?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圆角矩形标注 14"/>
            <p:cNvSpPr/>
            <p:nvPr/>
          </p:nvSpPr>
          <p:spPr>
            <a:xfrm>
              <a:off x="714348" y="2428874"/>
              <a:ext cx="3071835" cy="428628"/>
            </a:xfrm>
            <a:prstGeom prst="wedgeRoundRectCallout">
              <a:avLst>
                <a:gd name="adj1" fmla="val -13568"/>
                <a:gd name="adj2" fmla="val 79833"/>
                <a:gd name="adj3" fmla="val 16667"/>
              </a:avLst>
            </a:pr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营销活动、文案、视觉与奖励的设计技巧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圆角矩形标注 15"/>
            <p:cNvSpPr/>
            <p:nvPr/>
          </p:nvSpPr>
          <p:spPr>
            <a:xfrm>
              <a:off x="1214415" y="3071816"/>
              <a:ext cx="2714644" cy="571504"/>
            </a:xfrm>
            <a:prstGeom prst="wedgeRoundRectCallout">
              <a:avLst>
                <a:gd name="adj1" fmla="val -13568"/>
                <a:gd name="adj2" fmla="val 79833"/>
                <a:gd name="adj3" fmla="val 16667"/>
              </a:avLst>
            </a:prstGeom>
            <a:solidFill>
              <a:srgbClr val="C0000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怎样掌握提升新客户获取、活动邀约、会员促销的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ROI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的策划与执行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?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8" name="圆角矩形 17"/>
          <p:cNvSpPr/>
          <p:nvPr/>
        </p:nvSpPr>
        <p:spPr>
          <a:xfrm>
            <a:off x="1000125" y="500063"/>
            <a:ext cx="6858000" cy="357188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邮件营销项目中，我们常会遇到这些问题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8437" name="Picture 18" descr="C:\Documents and Settings\Administrator\Local Settings\Temp\SoEasy\5F0711AFF0B9148DCBE82BD0A0862856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0488" y="3071813"/>
            <a:ext cx="2703512" cy="20716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9458" name="TextBox 3"/>
          <p:cNvSpPr txBox="1"/>
          <p:nvPr/>
        </p:nvSpPr>
        <p:spPr>
          <a:xfrm>
            <a:off x="2428875" y="1785938"/>
            <a:ext cx="5000625" cy="1570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  <a:buNone/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但是</a:t>
            </a:r>
            <a:endParaRPr lang="en-US" altLang="zh-CN" sz="20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是否解决了这些问题</a:t>
            </a:r>
            <a:endParaRPr lang="en-US" altLang="zh-CN" sz="20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</a:rPr>
              <a:t>我们就可以做好邮件营销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</a:rPr>
              <a:t>……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19459" name="Picture 11" descr="C:\Documents and Settings\Administrator\Local Settings\Temp\SoEasy\3A698DF9D5D4A892442373FF54FEE5E6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67613" y="2579688"/>
            <a:ext cx="1576387" cy="25638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0482" name="TextBox 3"/>
          <p:cNvSpPr txBox="1"/>
          <p:nvPr/>
        </p:nvSpPr>
        <p:spPr>
          <a:xfrm>
            <a:off x="1928813" y="285750"/>
            <a:ext cx="51435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</a:rPr>
              <a:t>这些问题是否覆盖了营销框架的全部？</a:t>
            </a:r>
            <a:endParaRPr lang="zh-CN" altLang="en-US" sz="2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" name="等腰三角形 40"/>
          <p:cNvSpPr/>
          <p:nvPr/>
        </p:nvSpPr>
        <p:spPr>
          <a:xfrm>
            <a:off x="2428875" y="1631950"/>
            <a:ext cx="4071938" cy="3143250"/>
          </a:xfrm>
          <a:prstGeom prst="triangle">
            <a:avLst>
              <a:gd name="adj" fmla="val 49478"/>
            </a:avLst>
          </a:prstGeom>
          <a:solidFill>
            <a:srgbClr val="A4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0484" name="组合 71"/>
          <p:cNvGrpSpPr/>
          <p:nvPr/>
        </p:nvGrpSpPr>
        <p:grpSpPr>
          <a:xfrm>
            <a:off x="642938" y="4276725"/>
            <a:ext cx="7993062" cy="1588"/>
            <a:chOff x="642910" y="4191011"/>
            <a:chExt cx="7993061" cy="1588"/>
          </a:xfrm>
        </p:grpSpPr>
        <p:sp>
          <p:nvSpPr>
            <p:cNvPr id="20519" name="Line 16"/>
            <p:cNvSpPr/>
            <p:nvPr/>
          </p:nvSpPr>
          <p:spPr>
            <a:xfrm>
              <a:off x="642910" y="4191970"/>
              <a:ext cx="799306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cxnSp>
          <p:nvCxnSpPr>
            <p:cNvPr id="42" name="直接连接符 41"/>
            <p:cNvCxnSpPr/>
            <p:nvPr/>
          </p:nvCxnSpPr>
          <p:spPr>
            <a:xfrm>
              <a:off x="2428847" y="4191011"/>
              <a:ext cx="4143374" cy="1588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485" name="Line 16"/>
          <p:cNvSpPr/>
          <p:nvPr/>
        </p:nvSpPr>
        <p:spPr>
          <a:xfrm>
            <a:off x="631825" y="3295650"/>
            <a:ext cx="799306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20486" name="Line 16"/>
          <p:cNvSpPr/>
          <p:nvPr/>
        </p:nvSpPr>
        <p:spPr>
          <a:xfrm>
            <a:off x="622300" y="2778125"/>
            <a:ext cx="799306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cxnSp>
        <p:nvCxnSpPr>
          <p:cNvPr id="44" name="直接连接符 43"/>
          <p:cNvCxnSpPr/>
          <p:nvPr/>
        </p:nvCxnSpPr>
        <p:spPr>
          <a:xfrm>
            <a:off x="3386138" y="2774950"/>
            <a:ext cx="2143125" cy="158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8" name="Line 16"/>
          <p:cNvSpPr/>
          <p:nvPr/>
        </p:nvSpPr>
        <p:spPr>
          <a:xfrm>
            <a:off x="611188" y="2311400"/>
            <a:ext cx="79930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cxnSp>
        <p:nvCxnSpPr>
          <p:cNvPr id="45" name="直接连接符 44"/>
          <p:cNvCxnSpPr/>
          <p:nvPr/>
        </p:nvCxnSpPr>
        <p:spPr>
          <a:xfrm>
            <a:off x="3771900" y="2317750"/>
            <a:ext cx="1333500" cy="158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0" name="Line 16"/>
          <p:cNvSpPr/>
          <p:nvPr/>
        </p:nvSpPr>
        <p:spPr>
          <a:xfrm>
            <a:off x="642938" y="4838700"/>
            <a:ext cx="79930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20491" name="Line 16"/>
          <p:cNvSpPr/>
          <p:nvPr/>
        </p:nvSpPr>
        <p:spPr>
          <a:xfrm>
            <a:off x="582613" y="1571625"/>
            <a:ext cx="79930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48" name="标题 1"/>
          <p:cNvSpPr txBox="1"/>
          <p:nvPr/>
        </p:nvSpPr>
        <p:spPr>
          <a:xfrm>
            <a:off x="849313" y="1143000"/>
            <a:ext cx="1214438" cy="365125"/>
          </a:xfrm>
          <a:prstGeom prst="rect">
            <a:avLst/>
          </a:prstGeom>
          <a:noFill/>
        </p:spPr>
        <p:txBody>
          <a:bodyPr anchor="ctr">
            <a:normAutofit fontScale="97500"/>
          </a:bodyPr>
          <a:lstStyle/>
          <a:p>
            <a:pPr marR="0" algn="ctr" defTabSz="914400" fontAlgn="auto"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作用</a:t>
            </a:r>
            <a:endParaRPr kumimoji="0" lang="zh-CN" altLang="en-US" sz="1600" b="1" kern="1200" cap="none" spc="0" normalizeH="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53" name="AutoShape 14"/>
          <p:cNvSpPr>
            <a:spLocks noChangeArrowheads="1"/>
          </p:cNvSpPr>
          <p:nvPr/>
        </p:nvSpPr>
        <p:spPr bwMode="auto">
          <a:xfrm>
            <a:off x="785813" y="4371975"/>
            <a:ext cx="1428750" cy="349250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C00000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t>创建体系和方法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4" name="标题 1"/>
          <p:cNvSpPr txBox="1"/>
          <p:nvPr/>
        </p:nvSpPr>
        <p:spPr>
          <a:xfrm>
            <a:off x="3757613" y="1150938"/>
            <a:ext cx="1385888" cy="365125"/>
          </a:xfrm>
          <a:prstGeom prst="rect">
            <a:avLst/>
          </a:prstGeom>
          <a:noFill/>
        </p:spPr>
        <p:txBody>
          <a:bodyPr anchor="ctr">
            <a:normAutofit fontScale="90000"/>
          </a:bodyPr>
          <a:lstStyle/>
          <a:p>
            <a:pPr marR="0" algn="ctr" defTabSz="914400" fontAlgn="auto"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邮件营销框架</a:t>
            </a:r>
            <a:endParaRPr kumimoji="0" lang="zh-CN" altLang="en-US" sz="1600" b="1" kern="1200" cap="none" spc="0" normalizeH="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56" name="标题 1"/>
          <p:cNvSpPr txBox="1"/>
          <p:nvPr/>
        </p:nvSpPr>
        <p:spPr>
          <a:xfrm>
            <a:off x="3846513" y="1889125"/>
            <a:ext cx="1214438" cy="365125"/>
          </a:xfrm>
          <a:prstGeom prst="rect">
            <a:avLst/>
          </a:prstGeom>
          <a:noFill/>
        </p:spPr>
        <p:txBody>
          <a:bodyPr anchor="ctr">
            <a:normAutofit fontScale="97500"/>
          </a:bodyPr>
          <a:lstStyle/>
          <a:p>
            <a:pPr marR="0" algn="ctr" defTabSz="914400"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kern="120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工具</a:t>
            </a:r>
            <a:endParaRPr kumimoji="0" lang="zh-CN" altLang="en-US" sz="1200" kern="120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7" name="标题 1"/>
          <p:cNvSpPr txBox="1"/>
          <p:nvPr/>
        </p:nvSpPr>
        <p:spPr>
          <a:xfrm>
            <a:off x="3865563" y="2371725"/>
            <a:ext cx="1214438" cy="365125"/>
          </a:xfrm>
          <a:prstGeom prst="rect">
            <a:avLst/>
          </a:prstGeom>
          <a:noFill/>
        </p:spPr>
        <p:txBody>
          <a:bodyPr anchor="ctr">
            <a:normAutofit fontScale="97500"/>
          </a:bodyPr>
          <a:lstStyle/>
          <a:p>
            <a:pPr marR="0" algn="ctr" defTabSz="914400"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kern="120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执行</a:t>
            </a:r>
            <a:endParaRPr kumimoji="0" lang="zh-CN" altLang="en-US" sz="1400" kern="120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497" name="标题 1"/>
          <p:cNvSpPr txBox="1"/>
          <p:nvPr/>
        </p:nvSpPr>
        <p:spPr>
          <a:xfrm>
            <a:off x="3657600" y="4341813"/>
            <a:ext cx="1652588" cy="3651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原理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8" name="Line 16"/>
          <p:cNvSpPr/>
          <p:nvPr/>
        </p:nvSpPr>
        <p:spPr>
          <a:xfrm>
            <a:off x="571500" y="3768725"/>
            <a:ext cx="799306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cxnSp>
        <p:nvCxnSpPr>
          <p:cNvPr id="68" name="直接连接符 67"/>
          <p:cNvCxnSpPr/>
          <p:nvPr/>
        </p:nvCxnSpPr>
        <p:spPr>
          <a:xfrm>
            <a:off x="2676525" y="3771900"/>
            <a:ext cx="3571875" cy="158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AutoShape 14"/>
          <p:cNvSpPr>
            <a:spLocks noChangeArrowheads="1"/>
          </p:cNvSpPr>
          <p:nvPr/>
        </p:nvSpPr>
        <p:spPr bwMode="auto">
          <a:xfrm>
            <a:off x="785813" y="3852863"/>
            <a:ext cx="1428750" cy="349250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C00000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t>知道需要做哪些事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2" name="AutoShape 14"/>
          <p:cNvSpPr>
            <a:spLocks noChangeArrowheads="1"/>
          </p:cNvSpPr>
          <p:nvPr/>
        </p:nvSpPr>
        <p:spPr bwMode="auto">
          <a:xfrm>
            <a:off x="785813" y="3368675"/>
            <a:ext cx="1428750" cy="349250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C00000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t>了解流程及规则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3" name="AutoShape 14"/>
          <p:cNvSpPr>
            <a:spLocks noChangeArrowheads="1"/>
          </p:cNvSpPr>
          <p:nvPr/>
        </p:nvSpPr>
        <p:spPr bwMode="auto">
          <a:xfrm>
            <a:off x="785813" y="2862263"/>
            <a:ext cx="1428750" cy="349250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C00000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t>发现如何做得更好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4" name="AutoShape 14"/>
          <p:cNvSpPr>
            <a:spLocks noChangeArrowheads="1"/>
          </p:cNvSpPr>
          <p:nvPr/>
        </p:nvSpPr>
        <p:spPr bwMode="auto">
          <a:xfrm>
            <a:off x="785813" y="2376488"/>
            <a:ext cx="1428750" cy="349250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C00000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t>邮件营销实施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5" name="AutoShape 14"/>
          <p:cNvSpPr>
            <a:spLocks noChangeArrowheads="1"/>
          </p:cNvSpPr>
          <p:nvPr/>
        </p:nvSpPr>
        <p:spPr bwMode="auto">
          <a:xfrm>
            <a:off x="785813" y="1785938"/>
            <a:ext cx="1428750" cy="349250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C00000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t>营销自动化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505" name="标题 1"/>
          <p:cNvSpPr txBox="1"/>
          <p:nvPr/>
        </p:nvSpPr>
        <p:spPr>
          <a:xfrm>
            <a:off x="3878263" y="3836988"/>
            <a:ext cx="1214437" cy="3651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algn="ctr"/>
            <a:r>
              <a:rPr lang="zh-CN" altLang="en-US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</a:t>
            </a:r>
            <a:endParaRPr lang="zh-CN" altLang="en-US" sz="2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3981450" y="3844925"/>
            <a:ext cx="1000125" cy="357188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7" name="Picture 2" descr="C:\Documents and Settings\Administrator\桌面\1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4688" y="2790825"/>
            <a:ext cx="2605087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8" name="Picture 3" descr="C:\Documents and Settings\Administrator\桌面\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3306763"/>
            <a:ext cx="2886075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" name="标题 1"/>
          <p:cNvSpPr txBox="1"/>
          <p:nvPr/>
        </p:nvSpPr>
        <p:spPr>
          <a:xfrm>
            <a:off x="3868738" y="2847975"/>
            <a:ext cx="1214438" cy="365125"/>
          </a:xfrm>
          <a:prstGeom prst="rect">
            <a:avLst/>
          </a:prstGeom>
          <a:noFill/>
        </p:spPr>
        <p:txBody>
          <a:bodyPr anchor="ctr"/>
          <a:lstStyle/>
          <a:p>
            <a:pPr marR="0" algn="ctr" defTabSz="914400"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技巧</a:t>
            </a:r>
            <a:endParaRPr kumimoji="0" lang="zh-CN" altLang="en-US" sz="1600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4" name="标题 1"/>
          <p:cNvSpPr txBox="1"/>
          <p:nvPr/>
        </p:nvSpPr>
        <p:spPr>
          <a:xfrm>
            <a:off x="3871913" y="3363913"/>
            <a:ext cx="1214438" cy="365125"/>
          </a:xfrm>
          <a:prstGeom prst="rect">
            <a:avLst/>
          </a:prstGeom>
          <a:noFill/>
        </p:spPr>
        <p:txBody>
          <a:bodyPr anchor="ctr"/>
          <a:lstStyle/>
          <a:p>
            <a:pPr marR="0" algn="ctr" defTabSz="914400"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方法</a:t>
            </a:r>
            <a:endParaRPr kumimoji="0" lang="zh-CN" altLang="en-US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3095625" y="3290888"/>
            <a:ext cx="2714625" cy="158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矩形 74"/>
          <p:cNvSpPr/>
          <p:nvPr/>
        </p:nvSpPr>
        <p:spPr>
          <a:xfrm>
            <a:off x="5091113" y="2071688"/>
            <a:ext cx="3643313" cy="50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5429250" y="2428875"/>
            <a:ext cx="3643313" cy="50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786438" y="3000375"/>
            <a:ext cx="3214688" cy="50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072188" y="3500438"/>
            <a:ext cx="2857500" cy="50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1" name="右大括号 70"/>
          <p:cNvSpPr/>
          <p:nvPr/>
        </p:nvSpPr>
        <p:spPr>
          <a:xfrm>
            <a:off x="6000750" y="2833688"/>
            <a:ext cx="285750" cy="928688"/>
          </a:xfrm>
          <a:prstGeom prst="rightBrac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5" name="标题 1"/>
          <p:cNvSpPr txBox="1"/>
          <p:nvPr/>
        </p:nvSpPr>
        <p:spPr>
          <a:xfrm>
            <a:off x="6357938" y="3052763"/>
            <a:ext cx="1857375" cy="571500"/>
          </a:xfrm>
          <a:prstGeom prst="rect">
            <a:avLst/>
          </a:prstGeom>
          <a:noFill/>
        </p:spPr>
        <p:txBody>
          <a:bodyPr anchor="ctr">
            <a:normAutofit fontScale="97500"/>
          </a:bodyPr>
          <a:lstStyle/>
          <a:p>
            <a:pPr marR="0" defTabSz="914400" fontAlgn="auto"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这些问题主要是针对方法和技巧</a:t>
            </a:r>
            <a:endParaRPr kumimoji="0" lang="zh-CN" altLang="en-US" sz="1400" kern="1200" cap="none" spc="0" normalizeH="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357938" y="4000500"/>
            <a:ext cx="2786063" cy="50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21506" name="组合 14"/>
          <p:cNvGrpSpPr/>
          <p:nvPr/>
        </p:nvGrpSpPr>
        <p:grpSpPr>
          <a:xfrm>
            <a:off x="1857375" y="1076325"/>
            <a:ext cx="5357813" cy="1138238"/>
            <a:chOff x="552460" y="1076324"/>
            <a:chExt cx="5357812" cy="1138236"/>
          </a:xfrm>
        </p:grpSpPr>
        <p:sp>
          <p:nvSpPr>
            <p:cNvPr id="2" name="TextBox 46"/>
            <p:cNvSpPr txBox="1">
              <a:spLocks noChangeArrowheads="1"/>
            </p:cNvSpPr>
            <p:nvPr/>
          </p:nvSpPr>
          <p:spPr bwMode="auto">
            <a:xfrm>
              <a:off x="552460" y="1076324"/>
              <a:ext cx="5357812" cy="40004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marL="457200" marR="0" indent="-457200" defTabSz="914400">
                <a:buClrTx/>
                <a:buSzTx/>
                <a:buFontTx/>
                <a:buNone/>
                <a:defRPr/>
              </a:pPr>
              <a:r>
                <a:rPr kumimoji="0" lang="zh-CN" altLang="en-US" sz="2000" kern="1200" cap="none" spc="0" normalizeH="0" baseline="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结构</a:t>
              </a:r>
              <a:r>
                <a:rPr kumimoji="0" lang="en-US" altLang="zh-CN" sz="2000" kern="1200" cap="none" spc="0" normalizeH="0" baseline="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(</a:t>
              </a:r>
              <a:r>
                <a:rPr kumimoji="0" lang="zh-CN" altLang="en-US" sz="2000" kern="1200" cap="none" spc="0" normalizeH="0" baseline="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体系</a:t>
              </a:r>
              <a:r>
                <a:rPr kumimoji="0" lang="en-US" altLang="zh-CN" sz="2000" kern="1200" cap="none" spc="0" normalizeH="0" baseline="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)</a:t>
              </a:r>
              <a:r>
                <a:rPr kumimoji="0" lang="zh-CN" altLang="en-US" sz="2000" kern="1200" cap="none" spc="0" normalizeH="0" baseline="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比内容和方法更重要</a:t>
              </a:r>
              <a:endParaRPr kumimoji="0" lang="zh-CN" altLang="en-US" sz="2000" kern="1200" cap="none" spc="0" normalizeH="0" baseline="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515" name="TextBox 7"/>
            <p:cNvSpPr txBox="1"/>
            <p:nvPr/>
          </p:nvSpPr>
          <p:spPr>
            <a:xfrm>
              <a:off x="590494" y="1506674"/>
              <a:ext cx="3910068" cy="707886"/>
            </a:xfrm>
            <a:prstGeom prst="rect">
              <a:avLst/>
            </a:prstGeom>
            <a:solidFill>
              <a:srgbClr val="FF9900"/>
            </a:solidFill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在明确邮件营销体系的基础上优化内容和方法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507" name="组合 13"/>
          <p:cNvGrpSpPr/>
          <p:nvPr/>
        </p:nvGrpSpPr>
        <p:grpSpPr>
          <a:xfrm>
            <a:off x="490538" y="3429000"/>
            <a:ext cx="5010150" cy="1119188"/>
            <a:chOff x="490561" y="3429000"/>
            <a:chExt cx="5010134" cy="1119916"/>
          </a:xfrm>
        </p:grpSpPr>
        <p:sp>
          <p:nvSpPr>
            <p:cNvPr id="3" name="TextBox 49"/>
            <p:cNvSpPr txBox="1">
              <a:spLocks noChangeArrowheads="1"/>
            </p:cNvSpPr>
            <p:nvPr/>
          </p:nvSpPr>
          <p:spPr bwMode="auto">
            <a:xfrm>
              <a:off x="490561" y="3429000"/>
              <a:ext cx="5010134" cy="40031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marL="457200" marR="0" indent="-457200" defTabSz="914400">
                <a:buClrTx/>
                <a:buSzTx/>
                <a:buFontTx/>
                <a:buNone/>
                <a:defRPr/>
              </a:pPr>
              <a:r>
                <a:rPr kumimoji="0" lang="zh-CN" altLang="en-US" sz="2000" kern="1200" cap="none" spc="0" normalizeH="0" baseline="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不但要跑得快 还要跑得久</a:t>
              </a:r>
              <a:endParaRPr kumimoji="0" lang="zh-CN" altLang="en-US" sz="2000" kern="1200" cap="none" spc="0" normalizeH="0" baseline="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61998" y="3840430"/>
              <a:ext cx="3938575" cy="70848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zh-CN" altLang="en-US" sz="2000" kern="1200" cap="none" spc="0" normalizeH="0" baseline="0" noProof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卖的快并且卖得长久的才是好的邮件营销</a:t>
              </a:r>
              <a:endParaRPr kumimoji="0" lang="zh-CN" altLang="en-US" sz="2000" kern="120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1508" name="TextBox 3"/>
          <p:cNvSpPr txBox="1"/>
          <p:nvPr/>
        </p:nvSpPr>
        <p:spPr>
          <a:xfrm>
            <a:off x="1928813" y="285750"/>
            <a:ext cx="514350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sz="32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做好邮件营销的三个关键点</a:t>
            </a:r>
            <a:endParaRPr lang="zh-CN" altLang="en-US" sz="32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1509" name="组合 12"/>
          <p:cNvGrpSpPr/>
          <p:nvPr/>
        </p:nvGrpSpPr>
        <p:grpSpPr>
          <a:xfrm>
            <a:off x="3786188" y="2366963"/>
            <a:ext cx="4500562" cy="1132749"/>
            <a:chOff x="4681538" y="2240762"/>
            <a:chExt cx="4500594" cy="1133399"/>
          </a:xfrm>
        </p:grpSpPr>
        <p:sp>
          <p:nvSpPr>
            <p:cNvPr id="4" name="TextBox 48"/>
            <p:cNvSpPr txBox="1">
              <a:spLocks noChangeArrowheads="1"/>
            </p:cNvSpPr>
            <p:nvPr/>
          </p:nvSpPr>
          <p:spPr bwMode="auto">
            <a:xfrm>
              <a:off x="4681538" y="2240762"/>
              <a:ext cx="4500594" cy="40027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marL="457200" marR="0" indent="-457200" defTabSz="914400">
                <a:buClrTx/>
                <a:buSzTx/>
                <a:buFontTx/>
                <a:buNone/>
                <a:defRPr/>
              </a:pPr>
              <a:r>
                <a:rPr kumimoji="0" lang="zh-CN" altLang="en-US" sz="2000" kern="1200" cap="none" spc="0" normalizeH="0" baseline="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做自己擅长的事更容易获得成功</a:t>
              </a:r>
              <a:endParaRPr kumimoji="0" lang="zh-CN" altLang="en-US" sz="2000" kern="1200" cap="none" spc="0" normalizeH="0" baseline="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511" name="TextBox 11"/>
            <p:cNvSpPr txBox="1"/>
            <p:nvPr/>
          </p:nvSpPr>
          <p:spPr>
            <a:xfrm>
              <a:off x="4767264" y="2667001"/>
              <a:ext cx="3929090" cy="707160"/>
            </a:xfrm>
            <a:prstGeom prst="rect">
              <a:avLst/>
            </a:prstGeom>
            <a:solidFill>
              <a:srgbClr val="C00000">
                <a:alpha val="79999"/>
              </a:srgbClr>
            </a:solidFill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在邮件营销流程中，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SP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和发送方要发挥各自的长处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2530" name="TextBox 3"/>
          <p:cNvSpPr txBox="1"/>
          <p:nvPr/>
        </p:nvSpPr>
        <p:spPr>
          <a:xfrm>
            <a:off x="1500188" y="1889125"/>
            <a:ext cx="6153150" cy="906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如何有效开展邮件营销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3554" name="Rectangle 11"/>
          <p:cNvSpPr/>
          <p:nvPr/>
        </p:nvSpPr>
        <p:spPr>
          <a:xfrm>
            <a:off x="1285875" y="1071563"/>
            <a:ext cx="2643188" cy="857250"/>
          </a:xfrm>
          <a:prstGeom prst="rect">
            <a:avLst/>
          </a:prstGeom>
          <a:solidFill>
            <a:srgbClr val="C00000">
              <a:alpha val="85097"/>
            </a:srgbClr>
          </a:solidFill>
          <a:ln w="9525">
            <a:noFill/>
          </a:ln>
        </p:spPr>
        <p:txBody>
          <a:bodyPr wrap="none" lIns="91415" tIns="45705" rIns="91415" bIns="45705" anchor="ctr" anchorCtr="0"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邮件营销体系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5" name="Rectangle 13"/>
          <p:cNvSpPr/>
          <p:nvPr/>
        </p:nvSpPr>
        <p:spPr>
          <a:xfrm>
            <a:off x="3929063" y="1071563"/>
            <a:ext cx="3857625" cy="857250"/>
          </a:xfrm>
          <a:prstGeom prst="rect">
            <a:avLst/>
          </a:prstGeom>
          <a:solidFill>
            <a:srgbClr val="EAEAEA"/>
          </a:solidFill>
          <a:ln w="9525">
            <a:noFill/>
          </a:ln>
        </p:spPr>
        <p:txBody>
          <a:bodyPr wrap="none" lIns="91415" tIns="45705" rIns="91415" bIns="45705" anchor="ctr" anchorCtr="0"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开展邮件营销时需要做好的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件事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6" name="Rectangle 42"/>
          <p:cNvSpPr/>
          <p:nvPr/>
        </p:nvSpPr>
        <p:spPr>
          <a:xfrm>
            <a:off x="1303338" y="1998663"/>
            <a:ext cx="1541462" cy="2500312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1415" tIns="45705" rIns="91415" bIns="45705" anchor="ctr" anchorCtr="0"/>
          <a:p>
            <a:endParaRPr lang="zh-CN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Rectangle 43"/>
          <p:cNvSpPr>
            <a:spLocks noChangeArrowheads="1"/>
          </p:cNvSpPr>
          <p:nvPr/>
        </p:nvSpPr>
        <p:spPr bwMode="auto">
          <a:xfrm>
            <a:off x="1347788" y="2022475"/>
            <a:ext cx="1479550" cy="458788"/>
          </a:xfrm>
          <a:prstGeom prst="rect">
            <a:avLst/>
          </a:prstGeom>
          <a:solidFill>
            <a:srgbClr val="FFC000">
              <a:alpha val="85000"/>
            </a:srgbClr>
          </a:solidFill>
          <a:ln>
            <a:noFill/>
          </a:ln>
        </p:spPr>
        <p:txBody>
          <a:bodyPr wrap="none" lIns="91415" tIns="45705" rIns="91415" bIns="45705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发什么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Rectangle 45"/>
          <p:cNvSpPr>
            <a:spLocks noChangeArrowheads="1"/>
          </p:cNvSpPr>
          <p:nvPr/>
        </p:nvSpPr>
        <p:spPr bwMode="auto">
          <a:xfrm>
            <a:off x="1285875" y="2295525"/>
            <a:ext cx="1433513" cy="1423988"/>
          </a:xfrm>
          <a:prstGeom prst="rect">
            <a:avLst/>
          </a:prstGeom>
          <a:noFill/>
          <a:ln>
            <a:noFill/>
          </a:ln>
        </p:spPr>
        <p:txBody>
          <a:bodyPr wrap="none" lIns="91415" tIns="45705" rIns="91415" bIns="45705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都包含哪些类型邮件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;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每类里又有哪些邮件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559" name="Rectangle 46"/>
          <p:cNvSpPr/>
          <p:nvPr/>
        </p:nvSpPr>
        <p:spPr>
          <a:xfrm>
            <a:off x="2909888" y="1993900"/>
            <a:ext cx="1563687" cy="25019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1415" tIns="45705" rIns="91415" bIns="45705" anchor="ctr" anchorCtr="0"/>
          <a:p>
            <a:endParaRPr lang="zh-CN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0" name="Rectangle 47"/>
          <p:cNvSpPr/>
          <p:nvPr/>
        </p:nvSpPr>
        <p:spPr>
          <a:xfrm>
            <a:off x="2973388" y="2019300"/>
            <a:ext cx="1465262" cy="458788"/>
          </a:xfrm>
          <a:prstGeom prst="rect">
            <a:avLst/>
          </a:prstGeom>
          <a:solidFill>
            <a:srgbClr val="C00000">
              <a:alpha val="85097"/>
            </a:srgbClr>
          </a:solidFill>
          <a:ln w="9525">
            <a:noFill/>
          </a:ln>
        </p:spPr>
        <p:txBody>
          <a:bodyPr wrap="none" lIns="91415" tIns="45705" rIns="91415" bIns="45705" anchor="ctr" anchorCtr="0"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怎么发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1" name="Rectangle 49"/>
          <p:cNvSpPr/>
          <p:nvPr/>
        </p:nvSpPr>
        <p:spPr>
          <a:xfrm>
            <a:off x="4552950" y="2003425"/>
            <a:ext cx="1585913" cy="25019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1415" tIns="45705" rIns="91415" bIns="45705" anchor="ctr" anchorCtr="0"/>
          <a:p>
            <a:endParaRPr lang="zh-CN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ectangle 50"/>
          <p:cNvSpPr>
            <a:spLocks noChangeArrowheads="1"/>
          </p:cNvSpPr>
          <p:nvPr/>
        </p:nvSpPr>
        <p:spPr bwMode="auto">
          <a:xfrm>
            <a:off x="4587875" y="2028825"/>
            <a:ext cx="1531938" cy="458788"/>
          </a:xfrm>
          <a:prstGeom prst="rect">
            <a:avLst/>
          </a:prstGeom>
          <a:solidFill>
            <a:srgbClr val="FFC000">
              <a:alpha val="85000"/>
            </a:srgbClr>
          </a:solidFill>
          <a:ln>
            <a:noFill/>
          </a:ln>
        </p:spPr>
        <p:txBody>
          <a:bodyPr wrap="none" lIns="91415" tIns="45705" rIns="91415" bIns="45705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如何送达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563" name="Rectangle 60"/>
          <p:cNvSpPr/>
          <p:nvPr/>
        </p:nvSpPr>
        <p:spPr>
          <a:xfrm>
            <a:off x="6196013" y="2005013"/>
            <a:ext cx="1590675" cy="25019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1415" tIns="45705" rIns="91415" bIns="45705" anchor="ctr" anchorCtr="0"/>
          <a:p>
            <a:endParaRPr lang="zh-CN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4" name="Rectangle 61"/>
          <p:cNvSpPr/>
          <p:nvPr/>
        </p:nvSpPr>
        <p:spPr>
          <a:xfrm>
            <a:off x="6235700" y="2030413"/>
            <a:ext cx="1536700" cy="458787"/>
          </a:xfrm>
          <a:prstGeom prst="rect">
            <a:avLst/>
          </a:prstGeom>
          <a:solidFill>
            <a:srgbClr val="C00000">
              <a:alpha val="85097"/>
            </a:srgbClr>
          </a:solidFill>
          <a:ln w="9525">
            <a:noFill/>
          </a:ln>
        </p:spPr>
        <p:txBody>
          <a:bodyPr wrap="none" lIns="91415" tIns="45705" rIns="91415" bIns="45705" anchor="ctr" anchorCtr="0"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如何评估效果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Rectangle 45"/>
          <p:cNvSpPr>
            <a:spLocks noChangeArrowheads="1"/>
          </p:cNvSpPr>
          <p:nvPr/>
        </p:nvSpPr>
        <p:spPr bwMode="auto">
          <a:xfrm>
            <a:off x="3057525" y="2486025"/>
            <a:ext cx="1433513" cy="1423988"/>
          </a:xfrm>
          <a:prstGeom prst="rect">
            <a:avLst/>
          </a:prstGeom>
          <a:noFill/>
          <a:ln>
            <a:noFill/>
          </a:ln>
        </p:spPr>
        <p:txBody>
          <a:bodyPr wrap="none" lIns="91415" tIns="45705" rIns="91415" bIns="45705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需要发什么邮件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;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这些邮件长什么样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;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应该发给谁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;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什么时候发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Rectangle 45"/>
          <p:cNvSpPr>
            <a:spLocks noChangeArrowheads="1"/>
          </p:cNvSpPr>
          <p:nvPr/>
        </p:nvSpPr>
        <p:spPr bwMode="auto">
          <a:xfrm>
            <a:off x="4638675" y="2657475"/>
            <a:ext cx="1433513" cy="1423988"/>
          </a:xfrm>
          <a:prstGeom prst="rect">
            <a:avLst/>
          </a:prstGeom>
          <a:noFill/>
          <a:ln>
            <a:noFill/>
          </a:ln>
        </p:spPr>
        <p:txBody>
          <a:bodyPr wrap="none" lIns="91415" tIns="45705" rIns="91415" bIns="45705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了解门户规范及用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户行为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;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了解哪些不当行为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会引起拒收；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了解如何监控送达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情况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Rectangle 45"/>
          <p:cNvSpPr>
            <a:spLocks noChangeArrowheads="1"/>
          </p:cNvSpPr>
          <p:nvPr/>
        </p:nvSpPr>
        <p:spPr bwMode="auto">
          <a:xfrm>
            <a:off x="6276975" y="2428875"/>
            <a:ext cx="1433513" cy="1143000"/>
          </a:xfrm>
          <a:prstGeom prst="rect">
            <a:avLst/>
          </a:prstGeom>
          <a:noFill/>
          <a:ln>
            <a:noFill/>
          </a:ln>
        </p:spPr>
        <p:txBody>
          <a:bodyPr wrap="none" lIns="91415" tIns="45705" rIns="91415" bIns="45705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什么是好的营销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;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构建效果评估体系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4578" name="TextBox 3"/>
          <p:cNvSpPr txBox="1"/>
          <p:nvPr/>
        </p:nvSpPr>
        <p:spPr>
          <a:xfrm>
            <a:off x="2000250" y="2071688"/>
            <a:ext cx="4857750" cy="708025"/>
          </a:xfrm>
          <a:prstGeom prst="rect">
            <a:avLst/>
          </a:prstGeom>
          <a:solidFill>
            <a:srgbClr val="C00000">
              <a:alpha val="79999"/>
            </a:srgbClr>
          </a:solidFill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en-US" altLang="zh-CN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Part.1 </a:t>
            </a:r>
            <a:r>
              <a: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发什么</a:t>
            </a:r>
            <a:endParaRPr lang="zh-CN" altLang="en-US" sz="4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cxnSp>
        <p:nvCxnSpPr>
          <p:cNvPr id="59" name="直接连接符 58"/>
          <p:cNvCxnSpPr/>
          <p:nvPr/>
        </p:nvCxnSpPr>
        <p:spPr bwMode="auto">
          <a:xfrm>
            <a:off x="4719638" y="2195513"/>
            <a:ext cx="1214438" cy="1588"/>
          </a:xfrm>
          <a:prstGeom prst="line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33"/>
          <p:cNvGrpSpPr/>
          <p:nvPr/>
        </p:nvGrpSpPr>
        <p:grpSpPr>
          <a:xfrm>
            <a:off x="5938838" y="1627188"/>
            <a:ext cx="1714500" cy="1143000"/>
            <a:chOff x="5938838" y="1627188"/>
            <a:chExt cx="1714500" cy="1143000"/>
          </a:xfrm>
        </p:grpSpPr>
        <p:sp>
          <p:nvSpPr>
            <p:cNvPr id="74" name="矩形 73"/>
            <p:cNvSpPr/>
            <p:nvPr/>
          </p:nvSpPr>
          <p:spPr bwMode="auto">
            <a:xfrm>
              <a:off x="6110288" y="1774825"/>
              <a:ext cx="1357312" cy="35718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互动营销邮件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6" name="矩形 75"/>
            <p:cNvSpPr/>
            <p:nvPr/>
          </p:nvSpPr>
          <p:spPr bwMode="auto">
            <a:xfrm>
              <a:off x="6110288" y="2255838"/>
              <a:ext cx="1357312" cy="35718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广告期刊邮件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7" name="矩形 76"/>
            <p:cNvSpPr/>
            <p:nvPr/>
          </p:nvSpPr>
          <p:spPr bwMode="auto">
            <a:xfrm>
              <a:off x="5938838" y="1627188"/>
              <a:ext cx="1714500" cy="1143000"/>
            </a:xfrm>
            <a:prstGeom prst="rect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0" name="圆角矩形 79"/>
          <p:cNvSpPr/>
          <p:nvPr/>
        </p:nvSpPr>
        <p:spPr>
          <a:xfrm>
            <a:off x="1990725" y="571500"/>
            <a:ext cx="5010150" cy="357188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邮件营销通常由哪些类型邮件组成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" name="组合 36"/>
          <p:cNvGrpSpPr/>
          <p:nvPr/>
        </p:nvGrpSpPr>
        <p:grpSpPr>
          <a:xfrm>
            <a:off x="2428875" y="2913063"/>
            <a:ext cx="3127375" cy="1606550"/>
            <a:chOff x="2428875" y="2913063"/>
            <a:chExt cx="3127012" cy="1606550"/>
          </a:xfrm>
        </p:grpSpPr>
        <p:sp>
          <p:nvSpPr>
            <p:cNvPr id="25616" name="内容占位符 2"/>
            <p:cNvSpPr txBox="1"/>
            <p:nvPr/>
          </p:nvSpPr>
          <p:spPr>
            <a:xfrm>
              <a:off x="3395662" y="3232175"/>
              <a:ext cx="2160225" cy="64819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91419" tIns="45709" rIns="91419" bIns="45709"/>
            <a:p>
              <a:pPr algn="ctr" eaLnBrk="0" hangingPunct="0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邮件类型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617" name="组合 31"/>
            <p:cNvGrpSpPr/>
            <p:nvPr/>
          </p:nvGrpSpPr>
          <p:grpSpPr>
            <a:xfrm>
              <a:off x="2428875" y="2913063"/>
              <a:ext cx="2078038" cy="1606550"/>
              <a:chOff x="2428875" y="2913063"/>
              <a:chExt cx="2078038" cy="1606550"/>
            </a:xfrm>
          </p:grpSpPr>
          <p:sp>
            <p:nvSpPr>
              <p:cNvPr id="61" name="Isosceles Triangle 4"/>
              <p:cNvSpPr/>
              <p:nvPr/>
            </p:nvSpPr>
            <p:spPr bwMode="auto">
              <a:xfrm>
                <a:off x="2428875" y="2913063"/>
                <a:ext cx="2077797" cy="1606550"/>
              </a:xfrm>
              <a:prstGeom prst="triangle">
                <a:avLst/>
              </a:prstGeom>
              <a:solidFill>
                <a:srgbClr val="C00000">
                  <a:alpha val="8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19" tIns="45709" rIns="91419" bIns="45709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事务性邮件</a:t>
                </a: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5619" name="TextBox 11"/>
              <p:cNvSpPr txBox="1"/>
              <p:nvPr/>
            </p:nvSpPr>
            <p:spPr>
              <a:xfrm>
                <a:off x="3328988" y="3371850"/>
                <a:ext cx="285750" cy="4619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①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组合 34"/>
          <p:cNvGrpSpPr/>
          <p:nvPr/>
        </p:nvGrpSpPr>
        <p:grpSpPr>
          <a:xfrm>
            <a:off x="4491038" y="2908300"/>
            <a:ext cx="2078037" cy="1606550"/>
            <a:chOff x="4491038" y="2908300"/>
            <a:chExt cx="2078037" cy="1606550"/>
          </a:xfrm>
        </p:grpSpPr>
        <p:sp>
          <p:nvSpPr>
            <p:cNvPr id="60" name="Isosceles Triangle 3"/>
            <p:cNvSpPr/>
            <p:nvPr/>
          </p:nvSpPr>
          <p:spPr bwMode="auto">
            <a:xfrm>
              <a:off x="4491038" y="2908300"/>
              <a:ext cx="2078037" cy="1606550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9" tIns="45709" rIns="91419" bIns="45709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生命周期邮件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615" name="TextBox 12"/>
            <p:cNvSpPr txBox="1"/>
            <p:nvPr/>
          </p:nvSpPr>
          <p:spPr>
            <a:xfrm>
              <a:off x="5376863" y="3362325"/>
              <a:ext cx="285750" cy="46196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>
                <a:buNone/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③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32"/>
          <p:cNvGrpSpPr/>
          <p:nvPr/>
        </p:nvGrpSpPr>
        <p:grpSpPr>
          <a:xfrm>
            <a:off x="3457575" y="1308100"/>
            <a:ext cx="2078038" cy="1606550"/>
            <a:chOff x="3457575" y="1308100"/>
            <a:chExt cx="2078038" cy="1606550"/>
          </a:xfrm>
        </p:grpSpPr>
        <p:sp>
          <p:nvSpPr>
            <p:cNvPr id="81" name="Isosceles Triangle 5"/>
            <p:cNvSpPr/>
            <p:nvPr/>
          </p:nvSpPr>
          <p:spPr bwMode="auto">
            <a:xfrm>
              <a:off x="3457575" y="1308100"/>
              <a:ext cx="2078038" cy="1606550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9" tIns="45709" rIns="91419" bIns="45709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营销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邮件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613" name="TextBox 13"/>
            <p:cNvSpPr txBox="1"/>
            <p:nvPr/>
          </p:nvSpPr>
          <p:spPr>
            <a:xfrm>
              <a:off x="4329113" y="1766888"/>
              <a:ext cx="285750" cy="46196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②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08" name="组合 24"/>
          <p:cNvGrpSpPr/>
          <p:nvPr/>
        </p:nvGrpSpPr>
        <p:grpSpPr>
          <a:xfrm>
            <a:off x="90488" y="1979613"/>
            <a:ext cx="3771900" cy="471487"/>
            <a:chOff x="280955" y="1333792"/>
            <a:chExt cx="3771931" cy="471491"/>
          </a:xfrm>
        </p:grpSpPr>
        <p:sp>
          <p:nvSpPr>
            <p:cNvPr id="26" name="圆角矩形 25"/>
            <p:cNvSpPr/>
            <p:nvPr/>
          </p:nvSpPr>
          <p:spPr>
            <a:xfrm>
              <a:off x="1214413" y="1367129"/>
              <a:ext cx="1714514" cy="357191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sng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E</a:t>
              </a:r>
              <a:r>
                <a:rPr kumimoji="0" lang="en-US" altLang="zh-CN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kumimoji="0" lang="en-US" altLang="zh-CN" sz="3200" b="1" i="0" u="sng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DM</a:t>
              </a:r>
              <a:endParaRPr kumimoji="0" lang="zh-CN" altLang="en-US" sz="3200" b="1" i="0" u="sng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610" name="TextBox 26"/>
            <p:cNvSpPr txBox="1"/>
            <p:nvPr/>
          </p:nvSpPr>
          <p:spPr>
            <a:xfrm>
              <a:off x="280955" y="1333792"/>
              <a:ext cx="1643074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/>
              <a:r>
                <a:rPr lang="zh-CN" altLang="en-US" sz="12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电子邮件</a:t>
              </a:r>
              <a:endParaRPr lang="en-US" altLang="zh-CN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2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（沟通工具）</a:t>
              </a:r>
              <a:endParaRPr lang="zh-CN" altLang="en-US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052620" y="1343317"/>
              <a:ext cx="2000266" cy="4619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sz="1200" kern="1200" cap="none" spc="0" normalizeH="0" baseline="0" noProof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直复营销</a:t>
              </a:r>
              <a:endParaRPr kumimoji="0" lang="en-US" altLang="zh-CN" sz="1200" kern="1200" cap="none" spc="0" normalizeH="0" baseline="0" noProof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sz="1200" kern="1200" cap="none" spc="0" normalizeH="0" baseline="0" noProof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（营销工具）</a:t>
              </a:r>
              <a:endParaRPr kumimoji="0" lang="zh-CN" altLang="en-US" sz="1200" kern="1200" cap="none" spc="0" normalizeH="0" baseline="0" noProof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7" name="TextBox 6"/>
          <p:cNvSpPr txBox="1"/>
          <p:nvPr/>
        </p:nvSpPr>
        <p:spPr>
          <a:xfrm>
            <a:off x="4210050" y="1871663"/>
            <a:ext cx="3862388" cy="2078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 </a:t>
            </a: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事务性邮件也称作生产类邮件</a:t>
            </a:r>
            <a:endParaRPr kumimoji="0" lang="en-US" altLang="zh-CN" sz="14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 </a:t>
            </a: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通常在营销环节中作为</a:t>
            </a:r>
            <a:r>
              <a:rPr kumimoji="0" lang="zh-CN" altLang="en-US" kern="1200" cap="none" spc="0" normalizeH="0" baseline="0" noProof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沟通工具</a:t>
            </a: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使用</a:t>
            </a:r>
            <a:endParaRPr kumimoji="0" lang="en-US" altLang="zh-CN" sz="14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 </a:t>
            </a: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主要作用包括</a:t>
            </a:r>
            <a:r>
              <a:rPr kumimoji="0" lang="zh-CN" altLang="en-US" kern="1200" cap="none" spc="0" normalizeH="0" baseline="0" noProof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提醒</a:t>
            </a: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zh-CN" altLang="en-US" kern="1200" cap="none" spc="0" normalizeH="0" baseline="0" noProof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通知</a:t>
            </a: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等</a:t>
            </a:r>
            <a:endParaRPr kumimoji="0" lang="en-US" altLang="zh-CN" sz="14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 </a:t>
            </a: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事务性邮件类别由</a:t>
            </a:r>
            <a:r>
              <a:rPr kumimoji="0" lang="zh-CN" altLang="en-US" kern="1200" cap="none" spc="0" normalizeH="0" baseline="0" noProof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业务流程</a:t>
            </a: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决定</a:t>
            </a:r>
            <a:endParaRPr kumimoji="0" lang="en-US" altLang="zh-CN" sz="14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 </a:t>
            </a:r>
            <a:r>
              <a:rPr kumimoji="0" lang="zh-CN" altLang="en-US" kern="1200" cap="none" spc="0" normalizeH="0" baseline="0" noProof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不同行业</a:t>
            </a: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的事务性邮件差异较大</a:t>
            </a:r>
            <a:endParaRPr kumimoji="0" lang="en-US" altLang="zh-CN" sz="14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552950" y="1362075"/>
            <a:ext cx="2500313" cy="3571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事务性邮件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6628" name="Picture 2" descr="C:\Documents and Settings\Administrator\Local Settings\Temp\SoEasy\5431AB593D451430481372514A88B85A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0575" y="1833563"/>
            <a:ext cx="3138488" cy="2095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4500563" y="1257300"/>
            <a:ext cx="2857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①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27650" name="组合 13"/>
          <p:cNvGrpSpPr/>
          <p:nvPr/>
        </p:nvGrpSpPr>
        <p:grpSpPr>
          <a:xfrm>
            <a:off x="4962525" y="723900"/>
            <a:ext cx="3252788" cy="4162425"/>
            <a:chOff x="4953004" y="623874"/>
            <a:chExt cx="3286147" cy="4400565"/>
          </a:xfrm>
        </p:grpSpPr>
        <p:pic>
          <p:nvPicPr>
            <p:cNvPr id="27657" name="Picture 5" descr="C:\Documents and Settings\Administrator\桌面\您订单中的商品已送出，请做好收货准备.jp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953004" y="630561"/>
              <a:ext cx="3286147" cy="435101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矩形 5"/>
            <p:cNvSpPr/>
            <p:nvPr/>
          </p:nvSpPr>
          <p:spPr>
            <a:xfrm>
              <a:off x="4953004" y="623874"/>
              <a:ext cx="3271712" cy="4400565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7651" name="组合 8"/>
          <p:cNvGrpSpPr/>
          <p:nvPr/>
        </p:nvGrpSpPr>
        <p:grpSpPr>
          <a:xfrm>
            <a:off x="571500" y="681038"/>
            <a:ext cx="3429000" cy="4229100"/>
            <a:chOff x="5214942" y="667697"/>
            <a:chExt cx="3145434" cy="4213686"/>
          </a:xfrm>
        </p:grpSpPr>
        <p:pic>
          <p:nvPicPr>
            <p:cNvPr id="27655" name="Picture 2" descr="C:\Documents and Settings\Administrator\桌面\您在苏宁易购下订单成功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14942" y="695146"/>
              <a:ext cx="3145434" cy="41862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" name="矩形 7"/>
            <p:cNvSpPr/>
            <p:nvPr/>
          </p:nvSpPr>
          <p:spPr>
            <a:xfrm>
              <a:off x="5271735" y="667697"/>
              <a:ext cx="3053692" cy="4191542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2528888" y="4071938"/>
            <a:ext cx="1214438" cy="400050"/>
          </a:xfrm>
          <a:prstGeom prst="rect">
            <a:avLst/>
          </a:prstGeom>
          <a:noFill/>
          <a:ln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E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订单确认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9E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858000" y="4071938"/>
            <a:ext cx="1214438" cy="400050"/>
          </a:xfrm>
          <a:prstGeom prst="rect">
            <a:avLst/>
          </a:prstGeom>
          <a:noFill/>
          <a:ln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E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发货通知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9E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509963" y="214313"/>
            <a:ext cx="2000250" cy="285750"/>
          </a:xfrm>
          <a:prstGeom prst="roundRect">
            <a:avLst>
              <a:gd name="adj" fmla="val 50000"/>
            </a:avLst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事务性邮件举例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28674" name="组合 43"/>
          <p:cNvGrpSpPr/>
          <p:nvPr/>
        </p:nvGrpSpPr>
        <p:grpSpPr>
          <a:xfrm>
            <a:off x="3000375" y="976313"/>
            <a:ext cx="6000750" cy="3929062"/>
            <a:chOff x="2928926" y="900101"/>
            <a:chExt cx="6000792" cy="3929090"/>
          </a:xfrm>
        </p:grpSpPr>
        <p:sp>
          <p:nvSpPr>
            <p:cNvPr id="28679" name="Text Box 4"/>
            <p:cNvSpPr txBox="1"/>
            <p:nvPr/>
          </p:nvSpPr>
          <p:spPr>
            <a:xfrm>
              <a:off x="3238490" y="1114415"/>
              <a:ext cx="5384593" cy="27929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14287" tIns="57143" rIns="114287" bIns="57143">
              <a:spAutoFit/>
            </a:bodyPr>
            <a:p>
              <a:pPr marL="427355" indent="-427355" algn="ctr" defTabSz="1141730">
                <a:lnSpc>
                  <a:spcPct val="75000"/>
                </a:lnSpc>
                <a:spcBef>
                  <a:spcPct val="50000"/>
                </a:spcBef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电商行业事务性邮件基础构架案例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8680" name="组合 40"/>
            <p:cNvGrpSpPr/>
            <p:nvPr/>
          </p:nvGrpSpPr>
          <p:grpSpPr>
            <a:xfrm>
              <a:off x="3124189" y="1570279"/>
              <a:ext cx="5624795" cy="3116036"/>
              <a:chOff x="1714480" y="1527416"/>
              <a:chExt cx="5624795" cy="3116036"/>
            </a:xfrm>
          </p:grpSpPr>
          <p:sp>
            <p:nvSpPr>
              <p:cNvPr id="10" name="圆角矩形 9"/>
              <p:cNvSpPr/>
              <p:nvPr/>
            </p:nvSpPr>
            <p:spPr>
              <a:xfrm>
                <a:off x="3208328" y="1527168"/>
                <a:ext cx="1214446" cy="319089"/>
              </a:xfrm>
              <a:prstGeom prst="roundRect">
                <a:avLst/>
              </a:prstGeom>
              <a:solidFill>
                <a:srgbClr val="C00000">
                  <a:alpha val="85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lIns="81638" tIns="40818" rIns="81638" bIns="40818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提醒</a:t>
                </a:r>
                <a:endParaRPr kumimoji="0" lang="zh-CN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" name="圆角矩形 12"/>
              <p:cNvSpPr/>
              <p:nvPr/>
            </p:nvSpPr>
            <p:spPr>
              <a:xfrm>
                <a:off x="6089661" y="1531930"/>
                <a:ext cx="1214445" cy="320677"/>
              </a:xfrm>
              <a:prstGeom prst="roundRect">
                <a:avLst/>
              </a:prstGeom>
              <a:solidFill>
                <a:srgbClr val="C00000">
                  <a:alpha val="85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lIns="81638" tIns="40818" rIns="81638" bIns="40818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客户关怀</a:t>
                </a:r>
                <a:endParaRPr kumimoji="0" lang="zh-CN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4" name="圆角矩形 13"/>
              <p:cNvSpPr/>
              <p:nvPr/>
            </p:nvSpPr>
            <p:spPr>
              <a:xfrm>
                <a:off x="4640263" y="1527168"/>
                <a:ext cx="1214446" cy="319089"/>
              </a:xfrm>
              <a:prstGeom prst="roundRect">
                <a:avLst/>
              </a:prstGeom>
              <a:solidFill>
                <a:srgbClr val="C00000">
                  <a:alpha val="85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lIns="81638" tIns="40818" rIns="81638" bIns="40818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订单</a:t>
                </a:r>
                <a:endParaRPr kumimoji="0" lang="zh-CN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 bwMode="auto">
              <a:xfrm>
                <a:off x="3174991" y="2187573"/>
                <a:ext cx="1285884" cy="266702"/>
              </a:xfrm>
              <a:prstGeom prst="rect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购物车结帐</a:t>
                </a:r>
                <a:endPara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 bwMode="auto">
              <a:xfrm>
                <a:off x="3171816" y="2508250"/>
                <a:ext cx="1284296" cy="268289"/>
              </a:xfrm>
              <a:prstGeom prst="rect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关注商品降价</a:t>
                </a:r>
                <a:endPara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 bwMode="auto">
              <a:xfrm>
                <a:off x="3174991" y="2830514"/>
                <a:ext cx="1285884" cy="266702"/>
              </a:xfrm>
              <a:prstGeom prst="rect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付款提醒</a:t>
                </a:r>
                <a:endPara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 bwMode="auto">
              <a:xfrm>
                <a:off x="3171816" y="3132141"/>
                <a:ext cx="1284296" cy="268290"/>
              </a:xfrm>
              <a:prstGeom prst="rect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缺货登记到货</a:t>
                </a:r>
                <a:endPara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 bwMode="auto">
              <a:xfrm>
                <a:off x="3174991" y="3433768"/>
                <a:ext cx="1285884" cy="268290"/>
              </a:xfrm>
              <a:prstGeom prst="rect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会员资格升级提醒</a:t>
                </a:r>
                <a:endPara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 bwMode="auto">
              <a:xfrm>
                <a:off x="4614863" y="2197098"/>
                <a:ext cx="1285884" cy="268289"/>
              </a:xfrm>
              <a:prstGeom prst="rect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订单确认</a:t>
                </a:r>
                <a:endPara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 bwMode="auto">
              <a:xfrm>
                <a:off x="4610101" y="2517775"/>
                <a:ext cx="1285884" cy="268289"/>
              </a:xfrm>
              <a:prstGeom prst="rect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发货通知</a:t>
                </a:r>
                <a:endPara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 bwMode="auto">
              <a:xfrm>
                <a:off x="4614863" y="2840039"/>
                <a:ext cx="1285884" cy="268290"/>
              </a:xfrm>
              <a:prstGeom prst="rect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订单完成</a:t>
                </a:r>
                <a:endPara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 bwMode="auto">
              <a:xfrm>
                <a:off x="4625976" y="3146429"/>
                <a:ext cx="1285884" cy="266702"/>
              </a:xfrm>
              <a:prstGeom prst="rect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商品点评</a:t>
                </a:r>
                <a:endPara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 bwMode="auto">
              <a:xfrm>
                <a:off x="3181341" y="4375163"/>
                <a:ext cx="1285884" cy="268289"/>
              </a:xfrm>
              <a:prstGeom prst="rect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网站登录提醒</a:t>
                </a:r>
                <a:endPara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 bwMode="auto">
              <a:xfrm>
                <a:off x="6053148" y="2192335"/>
                <a:ext cx="1285884" cy="268290"/>
              </a:xfrm>
              <a:prstGeom prst="rect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生日祝福</a:t>
                </a:r>
                <a:endPara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 bwMode="auto">
              <a:xfrm>
                <a:off x="6048386" y="2514600"/>
                <a:ext cx="1285884" cy="266702"/>
              </a:xfrm>
              <a:prstGeom prst="rect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注册周年庆</a:t>
                </a:r>
                <a:endPara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 bwMode="auto">
              <a:xfrm>
                <a:off x="3176578" y="3746509"/>
                <a:ext cx="1285884" cy="268289"/>
              </a:xfrm>
              <a:prstGeom prst="rect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优惠券过期</a:t>
                </a:r>
                <a:endPara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 bwMode="auto">
              <a:xfrm>
                <a:off x="3176578" y="4062423"/>
                <a:ext cx="1285884" cy="268290"/>
              </a:xfrm>
              <a:prstGeom prst="rect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会员资格失效</a:t>
                </a:r>
                <a:endPara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 bwMode="auto">
              <a:xfrm>
                <a:off x="1714481" y="2190748"/>
                <a:ext cx="1285884" cy="268289"/>
              </a:xfrm>
              <a:prstGeom prst="rect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lIns="64291" tIns="32146" rIns="64291" bIns="32146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邮箱验证</a:t>
                </a:r>
                <a:endPara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 bwMode="auto">
              <a:xfrm>
                <a:off x="1720831" y="2513012"/>
                <a:ext cx="1284296" cy="268290"/>
              </a:xfrm>
              <a:prstGeom prst="rect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lIns="64291" tIns="32146" rIns="64291" bIns="32146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密码找回</a:t>
                </a:r>
                <a:endPara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0" name="圆角矩形 39"/>
              <p:cNvSpPr/>
              <p:nvPr/>
            </p:nvSpPr>
            <p:spPr>
              <a:xfrm>
                <a:off x="1744643" y="1535105"/>
                <a:ext cx="1214446" cy="319090"/>
              </a:xfrm>
              <a:prstGeom prst="roundRect">
                <a:avLst/>
              </a:prstGeom>
              <a:solidFill>
                <a:srgbClr val="C00000">
                  <a:alpha val="85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lIns="81638" tIns="40818" rIns="81638" bIns="40818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基本功能</a:t>
                </a:r>
                <a:endParaRPr kumimoji="0" lang="zh-CN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cxnSp>
            <p:nvCxnSpPr>
              <p:cNvPr id="28702" name="直接连接符 44"/>
              <p:cNvCxnSpPr/>
              <p:nvPr/>
            </p:nvCxnSpPr>
            <p:spPr>
              <a:xfrm>
                <a:off x="1744618" y="2038647"/>
                <a:ext cx="5542026" cy="4462"/>
              </a:xfrm>
              <a:prstGeom prst="line">
                <a:avLst/>
              </a:prstGeom>
              <a:ln w="6350" cap="flat" cmpd="sng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</p:spPr>
          </p:cxnSp>
        </p:grpSp>
        <p:sp>
          <p:nvSpPr>
            <p:cNvPr id="43" name="矩形 42"/>
            <p:cNvSpPr/>
            <p:nvPr/>
          </p:nvSpPr>
          <p:spPr>
            <a:xfrm>
              <a:off x="2928926" y="900101"/>
              <a:ext cx="6000792" cy="3929090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261938" y="1254125"/>
            <a:ext cx="2643188" cy="12452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1400" b="1" u="sng" kern="1200" cap="none" spc="0" normalizeH="0" baseline="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新进用户</a:t>
            </a:r>
            <a:endParaRPr kumimoji="0" lang="en-US" altLang="zh-CN" sz="1400" b="1" u="sng" kern="1200" cap="none" spc="0" normalizeH="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1200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如果是刚开展邮件营销，可以考虑咨询</a:t>
            </a:r>
            <a:r>
              <a:rPr kumimoji="0" lang="zh-CN" altLang="en-US" sz="1200" b="1" kern="1200" cap="none" spc="0" normalizeH="0" baseline="0" noProof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电子邮件营销服务商</a:t>
            </a:r>
            <a:r>
              <a:rPr kumimoji="0" lang="en-US" altLang="zh-CN" sz="1200" b="1" kern="1200" cap="none" spc="0" normalizeH="0" baseline="0" noProof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(ISP)</a:t>
            </a:r>
            <a:r>
              <a:rPr kumimoji="0" lang="zh-CN" altLang="en-US" sz="1200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，搭建常规事务性邮件构架</a:t>
            </a:r>
            <a:r>
              <a:rPr kumimoji="0" lang="en-US" altLang="zh-CN" sz="1200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en-US" altLang="zh-CN" sz="1200" kern="1200" cap="none" spc="0" normalizeH="0" baseline="0" noProof="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61938" y="2647950"/>
            <a:ext cx="2643188" cy="1522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1400" b="1" u="sng" kern="1200" cap="none" spc="0" normalizeH="0" baseline="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成熟用户</a:t>
            </a:r>
            <a:endParaRPr kumimoji="0" lang="en-US" altLang="zh-CN" sz="1400" b="1" u="sng" kern="1200" cap="none" spc="0" normalizeH="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1200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业务流程上有需要</a:t>
            </a:r>
            <a:r>
              <a:rPr kumimoji="0" lang="zh-CN" altLang="en-US" sz="1200" b="1" kern="1200" cap="none" spc="0" normalizeH="0" baseline="0" noProof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通知</a:t>
            </a:r>
            <a:r>
              <a:rPr kumimoji="0" lang="zh-CN" altLang="en-US" sz="12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或</a:t>
            </a:r>
            <a:r>
              <a:rPr kumimoji="0" lang="zh-CN" altLang="en-US" sz="1200" b="1" kern="1200" cap="none" spc="0" normalizeH="0" baseline="0" noProof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提醒</a:t>
            </a:r>
            <a:r>
              <a:rPr kumimoji="0" lang="zh-CN" altLang="en-US" sz="1200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用户的地方就应该有事务性邮件</a:t>
            </a:r>
            <a:r>
              <a:rPr kumimoji="0" lang="en-US" altLang="zh-CN" sz="1200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;</a:t>
            </a:r>
            <a:endParaRPr kumimoji="0" lang="en-US" altLang="zh-CN" sz="1200" kern="1200" cap="none" spc="0" normalizeH="0" baseline="0" noProof="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1200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因此，好的事务性邮件一定是商家</a:t>
            </a:r>
            <a:r>
              <a:rPr kumimoji="0" lang="zh-CN" altLang="en-US" sz="1200" b="1" kern="1200" cap="none" spc="0" normalizeH="0" baseline="0" noProof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结合自身业务</a:t>
            </a:r>
            <a:r>
              <a:rPr kumimoji="0" lang="zh-CN" altLang="en-US" sz="1200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不断完善而成的</a:t>
            </a:r>
            <a:r>
              <a:rPr kumimoji="0" lang="en-US" altLang="zh-CN" sz="1200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zh-CN" altLang="en-US" sz="1200" kern="1200" cap="none" spc="0" normalizeH="0" baseline="0" noProof="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566988" y="285750"/>
            <a:ext cx="421957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事务性邮件该发什么</a:t>
            </a:r>
            <a:endParaRPr kumimoji="0" lang="zh-CN" altLang="en-US" sz="28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357188" y="2571750"/>
            <a:ext cx="2428875" cy="158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5" name="圆角矩形 4"/>
          <p:cNvSpPr/>
          <p:nvPr/>
        </p:nvSpPr>
        <p:spPr>
          <a:xfrm>
            <a:off x="1928813" y="1571625"/>
            <a:ext cx="2500313" cy="3571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生命周期邮件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9699" name="Picture 16" descr="C:\Documents and Settings\Administrator\Local Settings\Temp\SoEasy\7B7E425F19CFD8387462232D02C1317F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9250" y="1285875"/>
            <a:ext cx="2857500" cy="2860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928688" y="2144713"/>
            <a:ext cx="5143500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 </a:t>
            </a: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生命周期邮件是在用户生命周期节点上发送的邮件</a:t>
            </a:r>
            <a:endParaRPr kumimoji="0" lang="en-US" altLang="zh-CN" sz="14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 </a:t>
            </a: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目的是</a:t>
            </a:r>
            <a:r>
              <a:rPr kumimoji="0" lang="zh-CN" altLang="en-US" kern="1200" cap="none" spc="0" normalizeH="0" baseline="0" noProof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延长生命周期</a:t>
            </a: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和</a:t>
            </a:r>
            <a:r>
              <a:rPr kumimoji="0" lang="zh-CN" altLang="en-US" kern="1200" cap="none" spc="0" normalizeH="0" baseline="0" noProof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提升忠诚度</a:t>
            </a:r>
            <a:endParaRPr kumimoji="0" lang="en-US" altLang="zh-CN" kern="1200" cap="none" spc="0" normalizeH="0" baseline="0" noProof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 </a:t>
            </a: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生命周期邮件往往是有关联的一系列邮件</a:t>
            </a:r>
            <a:endParaRPr kumimoji="0" lang="en-US" altLang="zh-CN" sz="14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 </a:t>
            </a: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生命周期邮件通常采用</a:t>
            </a:r>
            <a:r>
              <a:rPr kumimoji="0" lang="zh-CN" altLang="en-US" kern="1200" cap="none" spc="0" normalizeH="0" baseline="0" noProof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触发</a:t>
            </a:r>
            <a:endParaRPr kumimoji="0" lang="en-US" altLang="zh-CN" kern="1200" cap="none" spc="0" normalizeH="0" baseline="0" noProof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14500" y="1466850"/>
            <a:ext cx="2857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②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30722" name="组合 16"/>
          <p:cNvGrpSpPr/>
          <p:nvPr/>
        </p:nvGrpSpPr>
        <p:grpSpPr>
          <a:xfrm>
            <a:off x="4214813" y="1001713"/>
            <a:ext cx="4314825" cy="3951287"/>
            <a:chOff x="4500562" y="642924"/>
            <a:chExt cx="4314833" cy="3952024"/>
          </a:xfrm>
        </p:grpSpPr>
        <p:pic>
          <p:nvPicPr>
            <p:cNvPr id="30729" name="Picture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500562" y="642924"/>
              <a:ext cx="4314833" cy="395202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矩形 5"/>
            <p:cNvSpPr/>
            <p:nvPr/>
          </p:nvSpPr>
          <p:spPr>
            <a:xfrm>
              <a:off x="4500562" y="642924"/>
              <a:ext cx="4286258" cy="3858345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0723" name="组合 13"/>
          <p:cNvGrpSpPr/>
          <p:nvPr/>
        </p:nvGrpSpPr>
        <p:grpSpPr>
          <a:xfrm>
            <a:off x="561975" y="661988"/>
            <a:ext cx="3087688" cy="4214812"/>
            <a:chOff x="636392" y="700075"/>
            <a:chExt cx="3087884" cy="4214826"/>
          </a:xfrm>
        </p:grpSpPr>
        <p:pic>
          <p:nvPicPr>
            <p:cNvPr id="30727" name="Picture 2" descr="C:\Documents and Settings\Administrator\桌面\Gmail - (AD) 您在麦包包的第一天 一份小小的新人礼物 祝您购物愉快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2910" y="704838"/>
              <a:ext cx="3071834" cy="419316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" name="矩形 7"/>
            <p:cNvSpPr/>
            <p:nvPr/>
          </p:nvSpPr>
          <p:spPr>
            <a:xfrm>
              <a:off x="636392" y="700075"/>
              <a:ext cx="3087884" cy="4214826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214438" y="2314575"/>
            <a:ext cx="1785938" cy="400050"/>
          </a:xfrm>
          <a:prstGeom prst="rect">
            <a:avLst/>
          </a:prstGeom>
          <a:solidFill>
            <a:schemeClr val="bg1"/>
          </a:solidFill>
          <a:ln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E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新会员转化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9E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509963" y="214313"/>
            <a:ext cx="2000250" cy="285750"/>
          </a:xfrm>
          <a:prstGeom prst="roundRect">
            <a:avLst>
              <a:gd name="adj" fmla="val 50000"/>
            </a:avLst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生命周期邮件举例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481638" y="2314575"/>
            <a:ext cx="1785938" cy="400050"/>
          </a:xfrm>
          <a:prstGeom prst="rect">
            <a:avLst/>
          </a:prstGeom>
          <a:solidFill>
            <a:schemeClr val="bg1"/>
          </a:solidFill>
          <a:ln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E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沉睡会员唤醒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9E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8" name="Rectangle 1"/>
          <p:cNvSpPr/>
          <p:nvPr/>
        </p:nvSpPr>
        <p:spPr>
          <a:xfrm>
            <a:off x="1857356" y="1214428"/>
            <a:ext cx="2000263" cy="2625347"/>
          </a:xfrm>
          <a:prstGeom prst="rect">
            <a:avLst/>
          </a:prstGeom>
          <a:solidFill>
            <a:srgbClr val="FFC000">
              <a:alpha val="85000"/>
            </a:srgbClr>
          </a:solidFill>
          <a:ln>
            <a:noFill/>
          </a:ln>
          <a:scene3d>
            <a:camera prst="perspectiveRight">
              <a:rot lat="0" lon="20099996" rev="0"/>
            </a:camera>
            <a:lightRig rig="soft" dir="t"/>
          </a:scene3d>
          <a:sp3d extrusionH="254000"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anchor="ctr"/>
          <a:lstStyle/>
          <a:p>
            <a:pPr marL="22860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endParaRPr kumimoji="0" lang="en-GB" sz="24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2860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endParaRPr kumimoji="0" lang="en-GB" sz="2800" b="1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685165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endParaRPr kumimoji="0" lang="en-GB" sz="24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685165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endParaRPr kumimoji="0" lang="en-GB" sz="24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685165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endParaRPr kumimoji="0" lang="en-GB" sz="24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685165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endParaRPr kumimoji="0" lang="en-GB" sz="24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685165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endParaRPr kumimoji="0" lang="en-GB" sz="24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685165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endParaRPr kumimoji="0" lang="en-GB" sz="24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Rectangle 3"/>
          <p:cNvSpPr/>
          <p:nvPr/>
        </p:nvSpPr>
        <p:spPr>
          <a:xfrm>
            <a:off x="4929190" y="1214428"/>
            <a:ext cx="2000264" cy="2625347"/>
          </a:xfrm>
          <a:prstGeom prst="rect">
            <a:avLst/>
          </a:prstGeom>
          <a:solidFill>
            <a:srgbClr val="C00000">
              <a:alpha val="85000"/>
            </a:srgbClr>
          </a:solidFill>
          <a:ln>
            <a:noFill/>
          </a:ln>
          <a:scene3d>
            <a:camera prst="perspectiveLeft">
              <a:rot lat="0" lon="1800000" rev="0"/>
            </a:camera>
            <a:lightRig rig="soft" dir="t"/>
          </a:scene3d>
          <a:sp3d extrusionH="254000"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anchor="ctr"/>
          <a:lstStyle/>
          <a:p>
            <a:pPr marL="0" marR="0" lvl="0" indent="-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endParaRPr kumimoji="0" lang="en-GB" sz="24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marR="0" lvl="1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endParaRPr kumimoji="0" lang="en-GB" sz="24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marR="0" lvl="1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endParaRPr kumimoji="0" lang="en-GB" sz="24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marR="0" lvl="1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endParaRPr kumimoji="0" lang="en-GB" sz="24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marR="0" lvl="1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/>
            </a:pPr>
            <a:endParaRPr kumimoji="0" lang="en-GB" sz="24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28813" y="1482725"/>
            <a:ext cx="1785938" cy="400050"/>
          </a:xfrm>
          <a:prstGeom prst="rect">
            <a:avLst/>
          </a:prstGeom>
          <a:noFill/>
        </p:spPr>
        <p:txBody>
          <a:bodyPr lIns="91392" tIns="45696" rIns="91392" bIns="45696"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2000" b="1" kern="1200" cap="none" spc="0" normalizeH="0" baseline="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新会员转化</a:t>
            </a:r>
            <a:endParaRPr kumimoji="0" lang="zh-CN" altLang="en-US" sz="2000" b="1" kern="1200" cap="none" spc="0" normalizeH="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72063" y="1357313"/>
            <a:ext cx="1785938" cy="708025"/>
          </a:xfrm>
          <a:prstGeom prst="rect">
            <a:avLst/>
          </a:prstGeom>
          <a:noFill/>
        </p:spPr>
        <p:txBody>
          <a:bodyPr lIns="91392" tIns="45696" rIns="91392" bIns="45696"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2000" b="1" kern="1200" cap="none" spc="0" normalizeH="0" baseline="0" noProof="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疲劳挽留和</a:t>
            </a:r>
            <a:endParaRPr kumimoji="0" lang="en-US" altLang="zh-CN" sz="2000" b="1" kern="1200" cap="none" spc="0" normalizeH="0" baseline="0" noProof="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2000" b="1" kern="1200" cap="none" spc="0" normalizeH="0" baseline="0" noProof="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沉睡唤醒</a:t>
            </a:r>
            <a:endParaRPr kumimoji="0" lang="zh-CN" altLang="en-US" sz="2000" b="1" kern="1200" cap="none" spc="0" normalizeH="0" baseline="0" noProof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57313" y="4214813"/>
            <a:ext cx="63388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20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相比事务性邮件，生命周期邮件需要</a:t>
            </a:r>
            <a:r>
              <a:rPr kumimoji="0" lang="en-US" altLang="zh-CN" sz="20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ESP</a:t>
            </a:r>
            <a:r>
              <a:rPr kumimoji="0" lang="zh-CN" altLang="en-US" sz="20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提供更多支持</a:t>
            </a:r>
            <a:endParaRPr kumimoji="0" lang="zh-CN" altLang="en-US" sz="20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24113" y="395288"/>
            <a:ext cx="42195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生命周期邮件该发什么</a:t>
            </a:r>
            <a:endParaRPr kumimoji="0" lang="zh-CN" altLang="en-US" sz="24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14538" y="2025650"/>
            <a:ext cx="1643063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目的：</a:t>
            </a:r>
            <a:endParaRPr kumimoji="0" lang="en-US" altLang="zh-CN" sz="14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促使新注册用户加白、转化和了解我们</a:t>
            </a:r>
            <a:endParaRPr kumimoji="0" lang="zh-CN" altLang="en-US" sz="14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753" name="TextBox 21"/>
          <p:cNvSpPr txBox="1"/>
          <p:nvPr/>
        </p:nvSpPr>
        <p:spPr>
          <a:xfrm>
            <a:off x="5143500" y="2119313"/>
            <a:ext cx="1643063" cy="738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目的：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流失前提醒挽留、流失后关怀和唤醒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1" name="TextBox 10"/>
          <p:cNvSpPr txBox="1"/>
          <p:nvPr/>
        </p:nvSpPr>
        <p:spPr>
          <a:xfrm>
            <a:off x="3214688" y="609600"/>
            <a:ext cx="264318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新会员转化流程</a:t>
            </a:r>
            <a:endParaRPr kumimoji="0" lang="zh-CN" altLang="en-US" sz="2400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2771" name="组合 24"/>
          <p:cNvGrpSpPr/>
          <p:nvPr/>
        </p:nvGrpSpPr>
        <p:grpSpPr>
          <a:xfrm>
            <a:off x="347663" y="1285875"/>
            <a:ext cx="7858125" cy="2857500"/>
            <a:chOff x="571472" y="1428742"/>
            <a:chExt cx="7858180" cy="2857520"/>
          </a:xfrm>
        </p:grpSpPr>
        <p:sp>
          <p:nvSpPr>
            <p:cNvPr id="3" name="圆角矩形 2"/>
            <p:cNvSpPr/>
            <p:nvPr/>
          </p:nvSpPr>
          <p:spPr>
            <a:xfrm>
              <a:off x="571472" y="2143122"/>
              <a:ext cx="1143008" cy="571504"/>
            </a:xfrm>
            <a:prstGeom prst="roundRect">
              <a:avLst/>
            </a:prstGeom>
            <a:solidFill>
              <a:srgbClr val="C00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邮箱验证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Confirm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2095483" y="1428742"/>
              <a:ext cx="1428760" cy="571504"/>
            </a:xfrm>
            <a:prstGeom prst="roundRect">
              <a:avLst/>
            </a:prstGeom>
            <a:solidFill>
              <a:srgbClr val="C00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网易用户欢迎信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Welcome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5500693" y="2143122"/>
              <a:ext cx="1357323" cy="571504"/>
            </a:xfrm>
            <a:prstGeom prst="roundRect">
              <a:avLst/>
            </a:prstGeom>
            <a:solidFill>
              <a:srgbClr val="C00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期刊首秀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Branding show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3714744" y="1428742"/>
              <a:ext cx="1357321" cy="571504"/>
            </a:xfrm>
            <a:prstGeom prst="roundRect">
              <a:avLst/>
            </a:prstGeom>
            <a:solidFill>
              <a:srgbClr val="C00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网易加白提醒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Remanding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7143768" y="2143122"/>
              <a:ext cx="1285884" cy="571504"/>
            </a:xfrm>
            <a:prstGeom prst="roundRect">
              <a:avLst/>
            </a:prstGeom>
            <a:solidFill>
              <a:srgbClr val="C00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新人体验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First purchase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7" name="圆角矩形 46"/>
            <p:cNvSpPr/>
            <p:nvPr/>
          </p:nvSpPr>
          <p:spPr>
            <a:xfrm>
              <a:off x="2095483" y="2143122"/>
              <a:ext cx="1428760" cy="571504"/>
            </a:xfrm>
            <a:prstGeom prst="roundRect">
              <a:avLst/>
            </a:prstGeom>
            <a:solidFill>
              <a:srgbClr val="C00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QQ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用户欢迎信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Welcome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2095483" y="2847977"/>
              <a:ext cx="1428760" cy="571504"/>
            </a:xfrm>
            <a:prstGeom prst="roundRect">
              <a:avLst/>
            </a:prstGeom>
            <a:solidFill>
              <a:srgbClr val="C00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其它邮箱用户欢迎信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Welcome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3714744" y="2143122"/>
              <a:ext cx="1357321" cy="571504"/>
            </a:xfrm>
            <a:prstGeom prst="roundRect">
              <a:avLst/>
            </a:prstGeom>
            <a:solidFill>
              <a:srgbClr val="C00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QQ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加白提醒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Remanding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53" name="肘形连接符 52"/>
            <p:cNvCxnSpPr>
              <a:stCxn id="3" idx="3"/>
              <a:endCxn id="47" idx="1"/>
            </p:cNvCxnSpPr>
            <p:nvPr/>
          </p:nvCxnSpPr>
          <p:spPr>
            <a:xfrm>
              <a:off x="1714480" y="2428874"/>
              <a:ext cx="381003" cy="1588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肘形连接符 53"/>
            <p:cNvCxnSpPr>
              <a:stCxn id="3" idx="3"/>
              <a:endCxn id="6" idx="1"/>
            </p:cNvCxnSpPr>
            <p:nvPr/>
          </p:nvCxnSpPr>
          <p:spPr>
            <a:xfrm flipV="1">
              <a:off x="1714480" y="1714494"/>
              <a:ext cx="381003" cy="714380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肘形连接符 62"/>
            <p:cNvCxnSpPr>
              <a:stCxn id="3" idx="3"/>
              <a:endCxn id="48" idx="1"/>
            </p:cNvCxnSpPr>
            <p:nvPr/>
          </p:nvCxnSpPr>
          <p:spPr>
            <a:xfrm>
              <a:off x="1714480" y="2428874"/>
              <a:ext cx="381003" cy="704855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肘形连接符 65"/>
            <p:cNvCxnSpPr>
              <a:stCxn id="6" idx="3"/>
              <a:endCxn id="9" idx="1"/>
            </p:cNvCxnSpPr>
            <p:nvPr/>
          </p:nvCxnSpPr>
          <p:spPr>
            <a:xfrm>
              <a:off x="3524243" y="1714494"/>
              <a:ext cx="190501" cy="1588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肘形连接符 69"/>
            <p:cNvCxnSpPr>
              <a:stCxn id="47" idx="3"/>
              <a:endCxn id="51" idx="1"/>
            </p:cNvCxnSpPr>
            <p:nvPr/>
          </p:nvCxnSpPr>
          <p:spPr>
            <a:xfrm>
              <a:off x="3524243" y="2428874"/>
              <a:ext cx="190501" cy="1588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肘形连接符 72"/>
            <p:cNvCxnSpPr>
              <a:stCxn id="9" idx="3"/>
              <a:endCxn id="7" idx="1"/>
            </p:cNvCxnSpPr>
            <p:nvPr/>
          </p:nvCxnSpPr>
          <p:spPr>
            <a:xfrm>
              <a:off x="5072065" y="1714494"/>
              <a:ext cx="428628" cy="714380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肘形连接符 75"/>
            <p:cNvCxnSpPr>
              <a:stCxn id="51" idx="3"/>
              <a:endCxn id="7" idx="1"/>
            </p:cNvCxnSpPr>
            <p:nvPr/>
          </p:nvCxnSpPr>
          <p:spPr>
            <a:xfrm>
              <a:off x="5072065" y="2428874"/>
              <a:ext cx="428628" cy="1588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肘形连接符 86"/>
            <p:cNvCxnSpPr>
              <a:stCxn id="48" idx="3"/>
              <a:endCxn id="7" idx="1"/>
            </p:cNvCxnSpPr>
            <p:nvPr/>
          </p:nvCxnSpPr>
          <p:spPr>
            <a:xfrm flipV="1">
              <a:off x="3524243" y="2428874"/>
              <a:ext cx="1976451" cy="704855"/>
            </a:xfrm>
            <a:prstGeom prst="bentConnector3">
              <a:avLst>
                <a:gd name="adj1" fmla="val 89518"/>
              </a:avLst>
            </a:prstGeom>
            <a:ln w="254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圆角矩形 96"/>
            <p:cNvSpPr/>
            <p:nvPr/>
          </p:nvSpPr>
          <p:spPr>
            <a:xfrm>
              <a:off x="7143768" y="2928941"/>
              <a:ext cx="1285884" cy="571504"/>
            </a:xfrm>
            <a:prstGeom prst="roundRect">
              <a:avLst/>
            </a:prstGeom>
            <a:solidFill>
              <a:srgbClr val="C00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满月奖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First month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8" name="圆角矩形 97"/>
            <p:cNvSpPr/>
            <p:nvPr/>
          </p:nvSpPr>
          <p:spPr>
            <a:xfrm>
              <a:off x="7143768" y="3714758"/>
              <a:ext cx="1285884" cy="571504"/>
            </a:xfrm>
            <a:prstGeom prst="roundRect">
              <a:avLst/>
            </a:prstGeom>
            <a:solidFill>
              <a:srgbClr val="C00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季度调查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Survey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99" name="肘形连接符 98"/>
            <p:cNvCxnSpPr>
              <a:stCxn id="7" idx="3"/>
              <a:endCxn id="10" idx="1"/>
            </p:cNvCxnSpPr>
            <p:nvPr/>
          </p:nvCxnSpPr>
          <p:spPr>
            <a:xfrm>
              <a:off x="6858016" y="2428874"/>
              <a:ext cx="285752" cy="1588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肘形连接符 102"/>
            <p:cNvCxnSpPr>
              <a:stCxn id="10" idx="2"/>
              <a:endCxn id="97" idx="0"/>
            </p:cNvCxnSpPr>
            <p:nvPr/>
          </p:nvCxnSpPr>
          <p:spPr>
            <a:xfrm rot="5400000">
              <a:off x="7679554" y="2821783"/>
              <a:ext cx="214313" cy="3175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肘形连接符 105"/>
            <p:cNvCxnSpPr>
              <a:stCxn id="97" idx="2"/>
              <a:endCxn id="98" idx="0"/>
            </p:cNvCxnSpPr>
            <p:nvPr/>
          </p:nvCxnSpPr>
          <p:spPr>
            <a:xfrm rot="5400000">
              <a:off x="7679553" y="3607601"/>
              <a:ext cx="214315" cy="3175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280988" y="2554288"/>
            <a:ext cx="1214438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注册后立即发送</a:t>
            </a:r>
            <a:endParaRPr kumimoji="0" lang="zh-CN" altLang="en-US" sz="1000" kern="1200" cap="none" spc="0" normalizeH="0" baseline="0" noProof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943100" y="3263900"/>
            <a:ext cx="1214438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验证后立即发送</a:t>
            </a:r>
            <a:endParaRPr kumimoji="0" lang="zh-CN" altLang="en-US" sz="1000" kern="1200" cap="none" spc="0" normalizeH="0" baseline="0" noProof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57588" y="2544763"/>
            <a:ext cx="12144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欢迎信后</a:t>
            </a:r>
            <a:r>
              <a:rPr kumimoji="0" lang="en-US" altLang="zh-CN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</a:t>
            </a: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分钟发送</a:t>
            </a:r>
            <a:endParaRPr kumimoji="0" lang="zh-CN" altLang="en-US" sz="1000" kern="1200" cap="none" spc="0" normalizeH="0" baseline="0" noProof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38763" y="2576513"/>
            <a:ext cx="12144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欢迎信</a:t>
            </a:r>
            <a:r>
              <a:rPr kumimoji="0" lang="en-US" altLang="zh-CN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7</a:t>
            </a: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天后对未取消订阅用户发送</a:t>
            </a:r>
            <a:endParaRPr kumimoji="0" lang="en-US" altLang="zh-CN" sz="1000" kern="1200" cap="none" spc="0" normalizeH="0" baseline="0" noProof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772275" y="1624013"/>
            <a:ext cx="15716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期刊首秀后</a:t>
            </a:r>
            <a:r>
              <a:rPr kumimoji="0" lang="en-US" altLang="zh-CN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7</a:t>
            </a: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天后</a:t>
            </a:r>
            <a:endParaRPr kumimoji="0" lang="en-US" altLang="zh-CN" sz="1000" kern="1200" cap="none" spc="0" normalizeH="0" baseline="0" noProof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对未购买用户发送</a:t>
            </a:r>
            <a:endParaRPr kumimoji="0" lang="zh-CN" altLang="en-US" sz="1000" kern="1200" cap="none" spc="0" normalizeH="0" baseline="0" noProof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2" name="肘形连接符 31"/>
          <p:cNvCxnSpPr/>
          <p:nvPr/>
        </p:nvCxnSpPr>
        <p:spPr>
          <a:xfrm>
            <a:off x="6543675" y="3429000"/>
            <a:ext cx="1009650" cy="0"/>
          </a:xfrm>
          <a:prstGeom prst="bentConnector3">
            <a:avLst>
              <a:gd name="adj1" fmla="val 50000"/>
            </a:avLst>
          </a:prstGeom>
          <a:ln w="254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757988" y="4135438"/>
            <a:ext cx="15716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注册</a:t>
            </a:r>
            <a:r>
              <a:rPr kumimoji="0" lang="en-US" altLang="zh-CN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个月后的</a:t>
            </a:r>
            <a:endParaRPr kumimoji="0" lang="en-US" altLang="zh-CN" sz="1000" kern="1200" cap="none" spc="0" normalizeH="0" baseline="0" noProof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未购买用户</a:t>
            </a:r>
            <a:endParaRPr kumimoji="0" lang="zh-CN" altLang="en-US" sz="1000" kern="1200" cap="none" spc="0" normalizeH="0" baseline="0" noProof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779" name="TextBox 36"/>
          <p:cNvSpPr txBox="1"/>
          <p:nvPr/>
        </p:nvSpPr>
        <p:spPr>
          <a:xfrm>
            <a:off x="5272088" y="3295650"/>
            <a:ext cx="1571625" cy="276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开始发送期刊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143875" y="2876550"/>
            <a:ext cx="7858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注册</a:t>
            </a:r>
            <a:r>
              <a:rPr kumimoji="0" lang="en-US" altLang="zh-CN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个月</a:t>
            </a:r>
            <a:endParaRPr kumimoji="0" lang="en-US" altLang="zh-CN" sz="1000" kern="1200" cap="none" spc="0" normalizeH="0" baseline="0" noProof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后发送</a:t>
            </a:r>
            <a:endParaRPr kumimoji="0" lang="zh-CN" altLang="en-US" sz="1000" kern="1200" cap="none" spc="0" normalizeH="0" baseline="0" noProof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33794" name="TextBox 10"/>
          <p:cNvSpPr txBox="1"/>
          <p:nvPr/>
        </p:nvSpPr>
        <p:spPr>
          <a:xfrm>
            <a:off x="1357313" y="642938"/>
            <a:ext cx="600075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疲劳挽留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沉睡唤醒流程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47663" y="2282825"/>
            <a:ext cx="1243013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疲劳用户挽留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285750" y="1798638"/>
            <a:ext cx="8215313" cy="201613"/>
          </a:xfrm>
          <a:prstGeom prst="rightArrow">
            <a:avLst>
              <a:gd name="adj1" fmla="val 100000"/>
              <a:gd name="adj2" fmla="val 52222"/>
            </a:avLst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47725" y="1836738"/>
            <a:ext cx="142875" cy="14287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1938" y="1571625"/>
            <a:ext cx="1343025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活跃度属性变为疲劳</a:t>
            </a:r>
            <a:endParaRPr kumimoji="0" lang="zh-CN" altLang="en-US" sz="1000" kern="1200" cap="none" spc="0" normalizeH="0" baseline="0" noProof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252663" y="1841500"/>
            <a:ext cx="142875" cy="14287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3633788" y="1841500"/>
            <a:ext cx="142875" cy="14287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953000" y="1841500"/>
            <a:ext cx="142875" cy="14287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6310313" y="1841500"/>
            <a:ext cx="142875" cy="14287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924175" y="1571625"/>
            <a:ext cx="1500188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en-US" altLang="zh-CN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</a:t>
            </a: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个月未开信时发送</a:t>
            </a:r>
            <a:endParaRPr kumimoji="0" lang="zh-CN" altLang="en-US" sz="1000" kern="1200" cap="none" spc="0" normalizeH="0" baseline="0" noProof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295775" y="1571625"/>
            <a:ext cx="1481138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流失提醒后</a:t>
            </a:r>
            <a:r>
              <a:rPr kumimoji="0" lang="en-US" altLang="zh-CN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30</a:t>
            </a: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天未开信</a:t>
            </a:r>
            <a:endParaRPr kumimoji="0" lang="zh-CN" altLang="en-US" sz="1000" kern="1200" cap="none" spc="0" normalizeH="0" baseline="0" noProof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672138" y="1571625"/>
            <a:ext cx="1414463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激活后立即发送</a:t>
            </a:r>
            <a:endParaRPr kumimoji="0" lang="zh-CN" altLang="en-US" sz="1000" kern="1200" cap="none" spc="0" normalizeH="0" baseline="0" noProof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58025" y="1571625"/>
            <a:ext cx="1347788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激活后</a:t>
            </a:r>
            <a:r>
              <a:rPr kumimoji="0" lang="en-US" altLang="zh-CN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30</a:t>
            </a: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天未开信</a:t>
            </a:r>
            <a:endParaRPr kumimoji="0" lang="zh-CN" altLang="en-US" sz="1000" kern="1200" cap="none" spc="0" normalizeH="0" baseline="0" noProof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807" name="TextBox 78"/>
          <p:cNvSpPr txBox="1"/>
          <p:nvPr/>
        </p:nvSpPr>
        <p:spPr>
          <a:xfrm>
            <a:off x="776288" y="1781175"/>
            <a:ext cx="285750" cy="2460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10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3808" name="TextBox 79"/>
          <p:cNvSpPr txBox="1"/>
          <p:nvPr/>
        </p:nvSpPr>
        <p:spPr>
          <a:xfrm>
            <a:off x="2181225" y="1785938"/>
            <a:ext cx="285750" cy="246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10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3809" name="TextBox 80"/>
          <p:cNvSpPr txBox="1"/>
          <p:nvPr/>
        </p:nvSpPr>
        <p:spPr>
          <a:xfrm>
            <a:off x="3552825" y="1785938"/>
            <a:ext cx="285750" cy="246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10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3810" name="TextBox 81"/>
          <p:cNvSpPr txBox="1"/>
          <p:nvPr/>
        </p:nvSpPr>
        <p:spPr>
          <a:xfrm>
            <a:off x="4881563" y="1785938"/>
            <a:ext cx="285750" cy="246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10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3811" name="TextBox 82"/>
          <p:cNvSpPr txBox="1"/>
          <p:nvPr/>
        </p:nvSpPr>
        <p:spPr>
          <a:xfrm>
            <a:off x="6238875" y="1785938"/>
            <a:ext cx="285750" cy="246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0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3067050" y="2286000"/>
            <a:ext cx="1243013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流失提醒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4419600" y="2276475"/>
            <a:ext cx="1243013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客户关怀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5767388" y="2266950"/>
            <a:ext cx="1243013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激活确认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7129463" y="2262188"/>
            <a:ext cx="1276350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用户调查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53" name="形状 52"/>
          <p:cNvCxnSpPr>
            <a:stCxn id="50" idx="3"/>
            <a:endCxn id="37" idx="2"/>
          </p:cNvCxnSpPr>
          <p:nvPr/>
        </p:nvCxnSpPr>
        <p:spPr>
          <a:xfrm flipH="1">
            <a:off x="5041900" y="2547938"/>
            <a:ext cx="3363913" cy="300038"/>
          </a:xfrm>
          <a:prstGeom prst="bentConnector4">
            <a:avLst>
              <a:gd name="adj1" fmla="val -6794"/>
              <a:gd name="adj2" fmla="val 176190"/>
            </a:avLst>
          </a:prstGeom>
          <a:ln w="12700">
            <a:solidFill>
              <a:srgbClr val="FF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圆角矩形 30"/>
          <p:cNvSpPr/>
          <p:nvPr/>
        </p:nvSpPr>
        <p:spPr>
          <a:xfrm>
            <a:off x="1719263" y="2282825"/>
            <a:ext cx="1243013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不活跃用户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唤醒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33538" y="1571625"/>
            <a:ext cx="1343025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en-US" altLang="zh-CN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个月未开信时发送</a:t>
            </a:r>
            <a:endParaRPr kumimoji="0" lang="zh-CN" altLang="en-US" sz="1000" kern="1200" cap="none" spc="0" normalizeH="0" baseline="0" noProof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7672388" y="1828800"/>
            <a:ext cx="142875" cy="14287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820" name="TextBox 40"/>
          <p:cNvSpPr txBox="1"/>
          <p:nvPr/>
        </p:nvSpPr>
        <p:spPr>
          <a:xfrm>
            <a:off x="7600950" y="1773238"/>
            <a:ext cx="285750" cy="246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10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34818" name="Picture 5" descr="白色背景,影棚拍摄,购物,生活方式,消费_gic2895268_创意图片_Getty Images China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5363" y="1282700"/>
            <a:ext cx="2286000" cy="3432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圆角矩形 6"/>
          <p:cNvSpPr/>
          <p:nvPr/>
        </p:nvSpPr>
        <p:spPr>
          <a:xfrm>
            <a:off x="1352550" y="1143000"/>
            <a:ext cx="6577013" cy="3571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营销类邮件（广告期刊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+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互动营销邮件）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2838" y="2143125"/>
            <a:ext cx="4572000" cy="1754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 </a:t>
            </a: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是</a:t>
            </a:r>
            <a:r>
              <a:rPr kumimoji="0" lang="zh-CN" altLang="en-US" kern="1200" cap="none" spc="0" normalizeH="0" baseline="0" noProof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主要创造收入</a:t>
            </a: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的一类邮件</a:t>
            </a:r>
            <a:endParaRPr kumimoji="0" lang="en-US" altLang="zh-CN" sz="14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 </a:t>
            </a: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是可能</a:t>
            </a:r>
            <a:r>
              <a:rPr kumimoji="0" lang="zh-CN" altLang="en-US" kern="1200" cap="none" spc="0" normalizeH="0" baseline="0" noProof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降低用户忠诚度</a:t>
            </a: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的一类邮件</a:t>
            </a:r>
            <a:endParaRPr kumimoji="0" lang="en-US" altLang="zh-CN" sz="14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 </a:t>
            </a:r>
            <a:r>
              <a:rPr kumimoji="0" lang="zh-CN" altLang="en-US" kern="1200" cap="none" spc="0" normalizeH="0" baseline="0" noProof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互动营销邮件占比</a:t>
            </a: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决定着整体营销效果</a:t>
            </a:r>
            <a:endParaRPr kumimoji="0" lang="en-US" altLang="zh-CN" kern="1200" cap="none" spc="0" normalizeH="0" baseline="0" noProof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 </a:t>
            </a:r>
            <a:r>
              <a:rPr kumimoji="0" lang="zh-CN" altLang="en-US" kern="1200" cap="none" spc="0" normalizeH="0" baseline="0" noProof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不同行业</a:t>
            </a: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开展互动营销邮件的难易程度不同</a:t>
            </a:r>
            <a:endParaRPr kumimoji="0" lang="en-US" altLang="zh-CN" sz="14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5363" y="1028700"/>
            <a:ext cx="2857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③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4" name="TextBox 13"/>
          <p:cNvSpPr txBox="1"/>
          <p:nvPr/>
        </p:nvSpPr>
        <p:spPr>
          <a:xfrm>
            <a:off x="2438400" y="395288"/>
            <a:ext cx="42195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广告期刊邮件该发什么</a:t>
            </a:r>
            <a:endParaRPr kumimoji="0" lang="zh-CN" altLang="en-US" sz="24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5843" name="组合 10"/>
          <p:cNvGrpSpPr/>
          <p:nvPr/>
        </p:nvGrpSpPr>
        <p:grpSpPr>
          <a:xfrm>
            <a:off x="1643063" y="1233488"/>
            <a:ext cx="2143125" cy="3762375"/>
            <a:chOff x="5072066" y="390509"/>
            <a:chExt cx="2681615" cy="4657741"/>
          </a:xfrm>
        </p:grpSpPr>
        <p:pic>
          <p:nvPicPr>
            <p:cNvPr id="35850" name="Picture 2" descr="C:\Documents and Settings\Administrator\桌面\http___edm_360buy_com_front_edmshow_show_aspx_edmid=1395&amp;utm_source=jingzhun-email&amp;utm_medium=edm&amp;utm_campaign=edm_267_908.jp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072067" y="390509"/>
              <a:ext cx="2681614" cy="46434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" name="矩形 12"/>
            <p:cNvSpPr/>
            <p:nvPr/>
          </p:nvSpPr>
          <p:spPr>
            <a:xfrm>
              <a:off x="5072066" y="410162"/>
              <a:ext cx="2675655" cy="4638088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5844" name="组合 8"/>
          <p:cNvGrpSpPr/>
          <p:nvPr/>
        </p:nvGrpSpPr>
        <p:grpSpPr>
          <a:xfrm>
            <a:off x="5267325" y="1252538"/>
            <a:ext cx="2143125" cy="3762375"/>
            <a:chOff x="4714876" y="285734"/>
            <a:chExt cx="2978427" cy="4695835"/>
          </a:xfrm>
        </p:grpSpPr>
        <p:pic>
          <p:nvPicPr>
            <p:cNvPr id="35848" name="Picture 2" descr="C:\Documents and Settings\Administrator\桌面\史上最低 土耳其特级初榨橄榄油18_9元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14876" y="295259"/>
              <a:ext cx="2978427" cy="468631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" name="矩形 22"/>
            <p:cNvSpPr/>
            <p:nvPr/>
          </p:nvSpPr>
          <p:spPr>
            <a:xfrm>
              <a:off x="4723701" y="285734"/>
              <a:ext cx="2934302" cy="4691872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095500" y="1428750"/>
            <a:ext cx="1214438" cy="400050"/>
          </a:xfrm>
          <a:prstGeom prst="rect">
            <a:avLst/>
          </a:prstGeom>
          <a:solidFill>
            <a:schemeClr val="bg1"/>
          </a:solidFill>
          <a:ln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E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专场活动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9E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715000" y="1428750"/>
            <a:ext cx="1214438" cy="400050"/>
          </a:xfrm>
          <a:prstGeom prst="rect">
            <a:avLst/>
          </a:prstGeom>
          <a:solidFill>
            <a:schemeClr val="bg1"/>
          </a:solidFill>
          <a:ln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E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新品上市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9E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804988" y="885825"/>
            <a:ext cx="5572125" cy="28575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对于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已知内容偏好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的用户我们可以发送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36866" name="组合 30"/>
          <p:cNvGrpSpPr/>
          <p:nvPr/>
        </p:nvGrpSpPr>
        <p:grpSpPr>
          <a:xfrm>
            <a:off x="2105025" y="1409700"/>
            <a:ext cx="2032000" cy="3424238"/>
            <a:chOff x="2356337" y="933438"/>
            <a:chExt cx="2553803" cy="4019562"/>
          </a:xfrm>
        </p:grpSpPr>
        <p:pic>
          <p:nvPicPr>
            <p:cNvPr id="36873" name="Picture 2" descr="C:\Documents and Settings\Administrator\桌面\新建文件夹\【乐蜂网】亲爱的__，这样表达爱意妈妈最喜欢了！倩碧4件套96元！水宝宝防晒25元！.jp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356337" y="933438"/>
              <a:ext cx="2553803" cy="401479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" name="矩形 29"/>
            <p:cNvSpPr/>
            <p:nvPr/>
          </p:nvSpPr>
          <p:spPr>
            <a:xfrm>
              <a:off x="2358333" y="933438"/>
              <a:ext cx="2547817" cy="4019562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36867" name="Picture 3" descr="C:\Documents and Settings\Administrator\桌面\新建文件夹\本周精品活动推荐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2525" y="1414463"/>
            <a:ext cx="2357438" cy="3467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2438400" y="395288"/>
            <a:ext cx="42195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广告期刊邮件该发什么</a:t>
            </a:r>
            <a:endParaRPr kumimoji="0" lang="zh-CN" altLang="en-US" sz="24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486025" y="1624013"/>
            <a:ext cx="1214438" cy="400050"/>
          </a:xfrm>
          <a:prstGeom prst="rect">
            <a:avLst/>
          </a:prstGeom>
          <a:solidFill>
            <a:schemeClr val="bg1"/>
          </a:solidFill>
          <a:ln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E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节日促销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9E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562600" y="1609725"/>
            <a:ext cx="1214438" cy="400050"/>
          </a:xfrm>
          <a:prstGeom prst="rect">
            <a:avLst/>
          </a:prstGeom>
          <a:solidFill>
            <a:schemeClr val="bg1"/>
          </a:solidFill>
          <a:ln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E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活动推荐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9E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590675" y="928688"/>
            <a:ext cx="5929313" cy="3571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对于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未知内容偏好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的用户我们可以发送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872" name="TextBox 31"/>
          <p:cNvSpPr txBox="1"/>
          <p:nvPr/>
        </p:nvSpPr>
        <p:spPr>
          <a:xfrm>
            <a:off x="0" y="3857625"/>
            <a:ext cx="9144000" cy="461963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对与广告期刊，重要的不是发什么，而是怎么发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37890" name="组合 14"/>
          <p:cNvGrpSpPr/>
          <p:nvPr/>
        </p:nvGrpSpPr>
        <p:grpSpPr>
          <a:xfrm>
            <a:off x="785813" y="990600"/>
            <a:ext cx="3500437" cy="3895725"/>
            <a:chOff x="857224" y="857238"/>
            <a:chExt cx="3500462" cy="3895737"/>
          </a:xfrm>
        </p:grpSpPr>
        <p:pic>
          <p:nvPicPr>
            <p:cNvPr id="37896" name="Picture 4" descr="C:\Documents and Settings\Administrator\桌面\Gmail - 青岛花园大酒店直降200元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57224" y="857238"/>
              <a:ext cx="3500462" cy="389458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" name="矩形 19"/>
            <p:cNvSpPr/>
            <p:nvPr/>
          </p:nvSpPr>
          <p:spPr>
            <a:xfrm>
              <a:off x="981050" y="2257417"/>
              <a:ext cx="2090752" cy="314326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919136" y="928676"/>
              <a:ext cx="3367112" cy="3824299"/>
            </a:xfrm>
            <a:prstGeom prst="rect">
              <a:avLst/>
            </a:prstGeom>
            <a:noFill/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2438400" y="285750"/>
            <a:ext cx="42195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互动营销邮件该发什么</a:t>
            </a:r>
            <a:endParaRPr kumimoji="0" lang="zh-CN" altLang="en-US" sz="24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892" name="TextBox 16"/>
          <p:cNvSpPr txBox="1"/>
          <p:nvPr/>
        </p:nvSpPr>
        <p:spPr>
          <a:xfrm>
            <a:off x="3124200" y="742950"/>
            <a:ext cx="2714625" cy="276225"/>
          </a:xfrm>
          <a:prstGeom prst="rect">
            <a:avLst/>
          </a:prstGeom>
          <a:solidFill>
            <a:srgbClr val="C00000">
              <a:alpha val="85097"/>
            </a:srgbClr>
          </a:solidFill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根据浏览情况推荐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893" name="组合 22"/>
          <p:cNvGrpSpPr/>
          <p:nvPr/>
        </p:nvGrpSpPr>
        <p:grpSpPr>
          <a:xfrm>
            <a:off x="4786313" y="1071563"/>
            <a:ext cx="2882900" cy="3838575"/>
            <a:chOff x="4786314" y="1019176"/>
            <a:chExt cx="2882207" cy="3838591"/>
          </a:xfrm>
        </p:grpSpPr>
        <p:pic>
          <p:nvPicPr>
            <p:cNvPr id="37894" name="Picture 4" descr="C:\Documents and Settings\Administrator\桌面\Gmail - 【淘宝网】亲，紫砂壶你买了吗？1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86314" y="1033453"/>
              <a:ext cx="2882207" cy="382431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" name="矩形 18"/>
            <p:cNvSpPr/>
            <p:nvPr/>
          </p:nvSpPr>
          <p:spPr>
            <a:xfrm>
              <a:off x="4819643" y="1019176"/>
              <a:ext cx="2847290" cy="3816366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0" name="TextBox 19"/>
          <p:cNvSpPr txBox="1"/>
          <p:nvPr/>
        </p:nvSpPr>
        <p:spPr>
          <a:xfrm>
            <a:off x="2438400" y="285750"/>
            <a:ext cx="42195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互动营销邮件该发什么</a:t>
            </a:r>
            <a:endParaRPr kumimoji="0" lang="zh-CN" altLang="en-US" sz="24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8915" name="组合 11"/>
          <p:cNvGrpSpPr/>
          <p:nvPr/>
        </p:nvGrpSpPr>
        <p:grpSpPr>
          <a:xfrm>
            <a:off x="714375" y="1057275"/>
            <a:ext cx="3286125" cy="3819525"/>
            <a:chOff x="4714876" y="933450"/>
            <a:chExt cx="3286148" cy="3819540"/>
          </a:xfrm>
        </p:grpSpPr>
        <p:grpSp>
          <p:nvGrpSpPr>
            <p:cNvPr id="38922" name="组合 7"/>
            <p:cNvGrpSpPr/>
            <p:nvPr/>
          </p:nvGrpSpPr>
          <p:grpSpPr>
            <a:xfrm>
              <a:off x="4714876" y="933450"/>
              <a:ext cx="3286148" cy="3819540"/>
              <a:chOff x="4643438" y="876300"/>
              <a:chExt cx="3357586" cy="3869753"/>
            </a:xfrm>
          </p:grpSpPr>
          <p:pic>
            <p:nvPicPr>
              <p:cNvPr id="38924" name="Picture 3" descr="C:\Documents and Settings\Administrator\桌面\亚马逊.jpg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4643438" y="881050"/>
                <a:ext cx="3357586" cy="3865003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25" name="矩形 24"/>
              <p:cNvSpPr/>
              <p:nvPr/>
            </p:nvSpPr>
            <p:spPr>
              <a:xfrm>
                <a:off x="4653170" y="876300"/>
                <a:ext cx="3328390" cy="3866536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4805365" y="1304926"/>
              <a:ext cx="1738324" cy="180976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8916" name="TextBox 25"/>
          <p:cNvSpPr txBox="1"/>
          <p:nvPr/>
        </p:nvSpPr>
        <p:spPr>
          <a:xfrm>
            <a:off x="1000125" y="757238"/>
            <a:ext cx="2714625" cy="276225"/>
          </a:xfrm>
          <a:prstGeom prst="rect">
            <a:avLst/>
          </a:prstGeom>
          <a:solidFill>
            <a:srgbClr val="C00000">
              <a:alpha val="85097"/>
            </a:srgbClr>
          </a:solidFill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根据购买记录推荐商品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同类商品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917" name="TextBox 26"/>
          <p:cNvSpPr txBox="1"/>
          <p:nvPr/>
        </p:nvSpPr>
        <p:spPr>
          <a:xfrm>
            <a:off x="5057775" y="757238"/>
            <a:ext cx="2714625" cy="276225"/>
          </a:xfrm>
          <a:prstGeom prst="rect">
            <a:avLst/>
          </a:prstGeom>
          <a:solidFill>
            <a:srgbClr val="C00000">
              <a:alpha val="85097"/>
            </a:srgbClr>
          </a:solidFill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根据购买记录推荐商品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关联商品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918" name="组合 8"/>
          <p:cNvGrpSpPr/>
          <p:nvPr/>
        </p:nvGrpSpPr>
        <p:grpSpPr>
          <a:xfrm>
            <a:off x="4895850" y="1065213"/>
            <a:ext cx="2928938" cy="3802062"/>
            <a:chOff x="3143241" y="785800"/>
            <a:chExt cx="3071834" cy="3959887"/>
          </a:xfrm>
        </p:grpSpPr>
        <p:pic>
          <p:nvPicPr>
            <p:cNvPr id="38920" name="Picture 2" descr="C:\Documents and Settings\Administrator\桌面\Did You Forget - NB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14678" y="785800"/>
              <a:ext cx="2928958" cy="395988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" name="矩形 29"/>
            <p:cNvSpPr/>
            <p:nvPr/>
          </p:nvSpPr>
          <p:spPr>
            <a:xfrm>
              <a:off x="3143241" y="785800"/>
              <a:ext cx="3071834" cy="3938393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5081588" y="1890713"/>
            <a:ext cx="1347788" cy="304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39938" name="组合 10"/>
          <p:cNvGrpSpPr/>
          <p:nvPr/>
        </p:nvGrpSpPr>
        <p:grpSpPr>
          <a:xfrm>
            <a:off x="3028950" y="942975"/>
            <a:ext cx="2928938" cy="4000500"/>
            <a:chOff x="3143241" y="785800"/>
            <a:chExt cx="3071834" cy="4258260"/>
          </a:xfrm>
        </p:grpSpPr>
        <p:pic>
          <p:nvPicPr>
            <p:cNvPr id="39941" name="Picture 2" descr="C:\Documents and Settings\Administrator\桌面\Post Warranty.jp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157528" y="795325"/>
              <a:ext cx="3057546" cy="424873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" name="矩形 15"/>
            <p:cNvSpPr/>
            <p:nvPr/>
          </p:nvSpPr>
          <p:spPr>
            <a:xfrm>
              <a:off x="3143241" y="785800"/>
              <a:ext cx="3071834" cy="418560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438400" y="285750"/>
            <a:ext cx="42195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互动营销邮件该发什么</a:t>
            </a:r>
            <a:endParaRPr kumimoji="0" lang="zh-CN" altLang="en-US" sz="24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940" name="TextBox 17"/>
          <p:cNvSpPr txBox="1"/>
          <p:nvPr/>
        </p:nvSpPr>
        <p:spPr>
          <a:xfrm>
            <a:off x="3143250" y="714375"/>
            <a:ext cx="2714625" cy="276225"/>
          </a:xfrm>
          <a:prstGeom prst="rect">
            <a:avLst/>
          </a:prstGeom>
          <a:solidFill>
            <a:srgbClr val="C00000">
              <a:alpha val="85097"/>
            </a:srgbClr>
          </a:solidFill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根据使用寿命推荐重复购买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40962" name="Picture 9" descr="C:\Documents and Settings\Administrator\Local Settings\Temp\SoEasy\CB09D0C65F4C51DD2520500325177BE7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2416175"/>
            <a:ext cx="3381375" cy="2870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圆角矩形 10"/>
          <p:cNvSpPr/>
          <p:nvPr/>
        </p:nvSpPr>
        <p:spPr>
          <a:xfrm>
            <a:off x="857250" y="714375"/>
            <a:ext cx="7215188" cy="85725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检查一下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这些邮件你是否都有了，或者他们已在你的规划当中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….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471613" y="1857375"/>
            <a:ext cx="1652588" cy="857250"/>
          </a:xfrm>
          <a:prstGeom prst="roundRect">
            <a:avLst>
              <a:gd name="adj" fmla="val 0"/>
            </a:avLst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事务性邮件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481388" y="1857375"/>
            <a:ext cx="1652588" cy="857250"/>
          </a:xfrm>
          <a:prstGeom prst="roundRect">
            <a:avLst>
              <a:gd name="adj" fmla="val 0"/>
            </a:avLst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生命周期邮件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457325" y="3214688"/>
            <a:ext cx="1652588" cy="857250"/>
          </a:xfrm>
          <a:prstGeom prst="roundRect">
            <a:avLst>
              <a:gd name="adj" fmla="val 0"/>
            </a:avLst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广告期刊邮件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476625" y="3214688"/>
            <a:ext cx="1652588" cy="857250"/>
          </a:xfrm>
          <a:prstGeom prst="roundRect">
            <a:avLst>
              <a:gd name="adj" fmla="val 0"/>
            </a:avLst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互动营销邮件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428750" y="2752725"/>
            <a:ext cx="1643063" cy="3571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重要，可以借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MSP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快速开展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3405188" y="2767013"/>
            <a:ext cx="1752600" cy="3571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重要，新进入和流失时要发送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3467100" y="4119563"/>
            <a:ext cx="1643063" cy="3571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可以暂时没有或很少但要清楚是发展方向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1428750" y="4033838"/>
            <a:ext cx="1643063" cy="3571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当前营销邮件的主体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41986" name="TextBox 3"/>
          <p:cNvSpPr txBox="1"/>
          <p:nvPr/>
        </p:nvSpPr>
        <p:spPr>
          <a:xfrm>
            <a:off x="2000250" y="2071688"/>
            <a:ext cx="4857750" cy="708025"/>
          </a:xfrm>
          <a:prstGeom prst="rect">
            <a:avLst/>
          </a:prstGeom>
          <a:solidFill>
            <a:srgbClr val="C00000">
              <a:alpha val="79999"/>
            </a:srgbClr>
          </a:solidFill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en-US" altLang="zh-CN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Part.2 </a:t>
            </a:r>
            <a:r>
              <a: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怎么发</a:t>
            </a:r>
            <a:endParaRPr lang="zh-CN" altLang="en-US" sz="4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8" name="TextBox 7"/>
          <p:cNvSpPr txBox="1"/>
          <p:nvPr/>
        </p:nvSpPr>
        <p:spPr>
          <a:xfrm>
            <a:off x="2071688" y="428625"/>
            <a:ext cx="47863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生命周期邮件该怎么发</a:t>
            </a:r>
            <a:endParaRPr kumimoji="0" lang="zh-CN" altLang="en-US" sz="32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514350" y="2366963"/>
            <a:ext cx="1143000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流程及规则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857375" y="2366963"/>
            <a:ext cx="1143000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模板和页面元素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371850" y="2366963"/>
            <a:ext cx="1143000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内容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857750" y="2366963"/>
            <a:ext cx="1143000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文案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7188" y="2081213"/>
            <a:ext cx="2857500" cy="1143000"/>
          </a:xfrm>
          <a:prstGeom prst="rect">
            <a:avLst/>
          </a:prstGeom>
          <a:noFill/>
          <a:ln w="2540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143625" y="2366963"/>
            <a:ext cx="1143000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7572375" y="2366963"/>
            <a:ext cx="1143000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发送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018" name="TextBox 11"/>
          <p:cNvSpPr txBox="1"/>
          <p:nvPr/>
        </p:nvSpPr>
        <p:spPr>
          <a:xfrm>
            <a:off x="1681163" y="1624013"/>
            <a:ext cx="1285875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714875" y="2081213"/>
            <a:ext cx="2714625" cy="1143000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47663" y="1138238"/>
            <a:ext cx="8429625" cy="361950"/>
          </a:xfrm>
          <a:prstGeom prst="rect">
            <a:avLst/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ISP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（邮件营销服务商）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7188" y="3857625"/>
            <a:ext cx="8429625" cy="361950"/>
          </a:xfrm>
          <a:prstGeom prst="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企业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下箭头 16"/>
          <p:cNvSpPr/>
          <p:nvPr/>
        </p:nvSpPr>
        <p:spPr>
          <a:xfrm>
            <a:off x="1643063" y="1643063"/>
            <a:ext cx="428625" cy="357188"/>
          </a:xfrm>
          <a:prstGeom prst="downArrow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023" name="TextBox 20"/>
          <p:cNvSpPr txBox="1"/>
          <p:nvPr/>
        </p:nvSpPr>
        <p:spPr>
          <a:xfrm>
            <a:off x="2757488" y="3348038"/>
            <a:ext cx="1285875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整理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下箭头 21"/>
          <p:cNvSpPr/>
          <p:nvPr/>
        </p:nvSpPr>
        <p:spPr>
          <a:xfrm rot="10800000">
            <a:off x="5857875" y="3286125"/>
            <a:ext cx="485775" cy="509588"/>
          </a:xfrm>
          <a:prstGeom prst="downArrow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025" name="TextBox 22"/>
          <p:cNvSpPr txBox="1"/>
          <p:nvPr/>
        </p:nvSpPr>
        <p:spPr>
          <a:xfrm>
            <a:off x="4714875" y="3357563"/>
            <a:ext cx="1285875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沿用或优化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026" name="TextBox 23"/>
          <p:cNvSpPr txBox="1"/>
          <p:nvPr/>
        </p:nvSpPr>
        <p:spPr>
          <a:xfrm>
            <a:off x="7858125" y="1500188"/>
            <a:ext cx="128587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营销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模块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下箭头 24"/>
          <p:cNvSpPr/>
          <p:nvPr/>
        </p:nvSpPr>
        <p:spPr>
          <a:xfrm>
            <a:off x="7877175" y="1643063"/>
            <a:ext cx="428625" cy="357188"/>
          </a:xfrm>
          <a:prstGeom prst="downArrow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下箭头 25"/>
          <p:cNvSpPr/>
          <p:nvPr/>
        </p:nvSpPr>
        <p:spPr>
          <a:xfrm rot="10800000">
            <a:off x="3643313" y="3276600"/>
            <a:ext cx="485775" cy="509588"/>
          </a:xfrm>
          <a:prstGeom prst="downArrow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下箭头 26"/>
          <p:cNvSpPr/>
          <p:nvPr/>
        </p:nvSpPr>
        <p:spPr>
          <a:xfrm rot="10800000">
            <a:off x="7858125" y="3286125"/>
            <a:ext cx="485775" cy="509588"/>
          </a:xfrm>
          <a:prstGeom prst="downArrow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31" name="肘形连接符 30"/>
          <p:cNvCxnSpPr>
            <a:stCxn id="4" idx="0"/>
            <a:endCxn id="13" idx="0"/>
          </p:cNvCxnSpPr>
          <p:nvPr/>
        </p:nvCxnSpPr>
        <p:spPr>
          <a:xfrm rot="5400000" flipH="1" flipV="1">
            <a:off x="4107656" y="402431"/>
            <a:ext cx="285750" cy="3643313"/>
          </a:xfrm>
          <a:prstGeom prst="bentConnector3">
            <a:avLst>
              <a:gd name="adj1" fmla="val 163332"/>
            </a:avLst>
          </a:prstGeom>
          <a:ln w="15875"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31" name="TextBox 33"/>
          <p:cNvSpPr txBox="1"/>
          <p:nvPr/>
        </p:nvSpPr>
        <p:spPr>
          <a:xfrm>
            <a:off x="7000875" y="3286125"/>
            <a:ext cx="128587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自主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开发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358063" y="1500188"/>
            <a:ext cx="1609725" cy="23574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46082" name="Picture 2" descr="C:\Documents and Settings\Administrator\桌面\3\2-1-1新会员欢迎_网易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57538" y="657225"/>
            <a:ext cx="2497137" cy="4200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圆角矩形 3"/>
          <p:cNvSpPr/>
          <p:nvPr/>
        </p:nvSpPr>
        <p:spPr>
          <a:xfrm>
            <a:off x="3071813" y="195263"/>
            <a:ext cx="2714625" cy="28575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欢迎信（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Welcome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57525" y="642938"/>
            <a:ext cx="2676525" cy="4233863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圆角矩形标注 6"/>
          <p:cNvSpPr/>
          <p:nvPr/>
        </p:nvSpPr>
        <p:spPr>
          <a:xfrm>
            <a:off x="328613" y="1300163"/>
            <a:ext cx="2428875" cy="642938"/>
          </a:xfrm>
          <a:prstGeom prst="wedgeRoundRectCallout">
            <a:avLst>
              <a:gd name="adj1" fmla="val -49967"/>
              <a:gd name="adj2" fmla="val 18980"/>
              <a:gd name="adj3" fmla="val 16667"/>
            </a:avLst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欢迎语，决定用户对我们的第一印象，此部分文案非常重要，是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拉近与用户的距离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的绝好机会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圆角矩形标注 11"/>
          <p:cNvSpPr/>
          <p:nvPr/>
        </p:nvSpPr>
        <p:spPr>
          <a:xfrm>
            <a:off x="328613" y="2124075"/>
            <a:ext cx="2428875" cy="500063"/>
          </a:xfrm>
          <a:prstGeom prst="wedgeRoundRectCallout">
            <a:avLst>
              <a:gd name="adj1" fmla="val -50347"/>
              <a:gd name="adj2" fmla="val 6408"/>
              <a:gd name="adj3" fmla="val 16667"/>
            </a:avLst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告诉用户会发送哪些期刊，这些期刊都是什么样子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圆角矩形标注 13"/>
          <p:cNvSpPr/>
          <p:nvPr/>
        </p:nvSpPr>
        <p:spPr>
          <a:xfrm>
            <a:off x="6072188" y="2509838"/>
            <a:ext cx="2500313" cy="500063"/>
          </a:xfrm>
          <a:prstGeom prst="wedgeRoundRectCallout">
            <a:avLst>
              <a:gd name="adj1" fmla="val -49967"/>
              <a:gd name="adj2" fmla="val 18980"/>
              <a:gd name="adj3" fmla="val 16667"/>
            </a:avLst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提醒用户可以自定义收取规则和退出，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非常重要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2733675" y="2390775"/>
            <a:ext cx="428625" cy="1588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747963" y="1628775"/>
            <a:ext cx="428625" cy="1588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5643563" y="2755900"/>
            <a:ext cx="428625" cy="1588"/>
          </a:xfrm>
          <a:prstGeom prst="line">
            <a:avLst/>
          </a:prstGeom>
          <a:ln w="25400">
            <a:solidFill>
              <a:srgbClr val="C00000">
                <a:alpha val="8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圆角矩形标注 24"/>
          <p:cNvSpPr/>
          <p:nvPr/>
        </p:nvSpPr>
        <p:spPr>
          <a:xfrm>
            <a:off x="328613" y="2690813"/>
            <a:ext cx="2428875" cy="500063"/>
          </a:xfrm>
          <a:prstGeom prst="wedgeRoundRectCallout">
            <a:avLst>
              <a:gd name="adj1" fmla="val -50347"/>
              <a:gd name="adj2" fmla="val 6408"/>
              <a:gd name="adj3" fmla="val 16667"/>
            </a:avLst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采用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Opt-out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的形式，有效避免因未看到邮件产生订阅流失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2733675" y="2957513"/>
            <a:ext cx="428625" cy="1588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标注 26"/>
          <p:cNvSpPr/>
          <p:nvPr/>
        </p:nvSpPr>
        <p:spPr>
          <a:xfrm>
            <a:off x="328613" y="3714750"/>
            <a:ext cx="2428875" cy="500063"/>
          </a:xfrm>
          <a:prstGeom prst="wedgeRoundRectCallout">
            <a:avLst>
              <a:gd name="adj1" fmla="val -50347"/>
              <a:gd name="adj2" fmla="val 6408"/>
              <a:gd name="adj3" fmla="val 16667"/>
            </a:avLst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记录账户信息，提示用户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标记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本封邮件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747963" y="3960813"/>
            <a:ext cx="428625" cy="1588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圆角矩形标注 28"/>
          <p:cNvSpPr/>
          <p:nvPr/>
        </p:nvSpPr>
        <p:spPr>
          <a:xfrm>
            <a:off x="6081713" y="3057525"/>
            <a:ext cx="2500313" cy="500063"/>
          </a:xfrm>
          <a:prstGeom prst="wedgeRoundRectCallout">
            <a:avLst>
              <a:gd name="adj1" fmla="val -49967"/>
              <a:gd name="adj2" fmla="val 18980"/>
              <a:gd name="adj3" fmla="val 16667"/>
            </a:avLst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告知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提醒邮件的作用，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提醒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稍后检查广告箱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5653088" y="3286125"/>
            <a:ext cx="428625" cy="1588"/>
          </a:xfrm>
          <a:prstGeom prst="line">
            <a:avLst/>
          </a:prstGeom>
          <a:ln w="25400">
            <a:solidFill>
              <a:srgbClr val="C00000">
                <a:alpha val="8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47106" name="组合 15"/>
          <p:cNvGrpSpPr/>
          <p:nvPr/>
        </p:nvGrpSpPr>
        <p:grpSpPr>
          <a:xfrm>
            <a:off x="1319213" y="919163"/>
            <a:ext cx="2786062" cy="3886200"/>
            <a:chOff x="714348" y="1000114"/>
            <a:chExt cx="2786082" cy="3886559"/>
          </a:xfrm>
        </p:grpSpPr>
        <p:pic>
          <p:nvPicPr>
            <p:cNvPr id="47118" name="Picture 2" descr="C:\Documents and Settings\Administrator\桌面\3\3-1期刊查看帮助_网易.jp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74386" y="1000114"/>
              <a:ext cx="2470769" cy="388655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8" name="矩形 17"/>
            <p:cNvSpPr/>
            <p:nvPr/>
          </p:nvSpPr>
          <p:spPr>
            <a:xfrm>
              <a:off x="714348" y="1000114"/>
              <a:ext cx="2786082" cy="3886559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2" name="圆角矩形 21"/>
          <p:cNvSpPr/>
          <p:nvPr/>
        </p:nvSpPr>
        <p:spPr>
          <a:xfrm>
            <a:off x="3071813" y="195263"/>
            <a:ext cx="2714625" cy="28575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加白提醒邮件（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Remanding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695450" y="581025"/>
            <a:ext cx="1928813" cy="2857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B7F2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网易加白提醒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B7F2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圆角矩形标注 20"/>
          <p:cNvSpPr/>
          <p:nvPr/>
        </p:nvSpPr>
        <p:spPr>
          <a:xfrm>
            <a:off x="5072063" y="1700213"/>
            <a:ext cx="2366963" cy="342900"/>
          </a:xfrm>
          <a:prstGeom prst="wedgeRoundRectCallout">
            <a:avLst>
              <a:gd name="adj1" fmla="val -50347"/>
              <a:gd name="adj2" fmla="val 18980"/>
              <a:gd name="adj3" fmla="val 16667"/>
            </a:avLst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告诉用户加白的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好处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圆角矩形标注 29"/>
          <p:cNvSpPr/>
          <p:nvPr/>
        </p:nvSpPr>
        <p:spPr>
          <a:xfrm>
            <a:off x="5072063" y="3871913"/>
            <a:ext cx="2366963" cy="342900"/>
          </a:xfrm>
          <a:prstGeom prst="wedgeRoundRectCallout">
            <a:avLst>
              <a:gd name="adj1" fmla="val -50347"/>
              <a:gd name="adj2" fmla="val 18980"/>
              <a:gd name="adj3" fmla="val 16667"/>
            </a:avLst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告诉用户加白的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好处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" name="圆角矩形标注 35"/>
          <p:cNvSpPr/>
          <p:nvPr/>
        </p:nvSpPr>
        <p:spPr>
          <a:xfrm>
            <a:off x="5081588" y="2647950"/>
            <a:ext cx="2366963" cy="342900"/>
          </a:xfrm>
          <a:prstGeom prst="wedgeRoundRectCallout">
            <a:avLst>
              <a:gd name="adj1" fmla="val -50347"/>
              <a:gd name="adj2" fmla="val 18980"/>
              <a:gd name="adj3" fmla="val 16667"/>
            </a:avLst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提示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如何快速加白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3643313" y="2827338"/>
            <a:ext cx="1438275" cy="1588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圆角矩形标注 37"/>
          <p:cNvSpPr/>
          <p:nvPr/>
        </p:nvSpPr>
        <p:spPr>
          <a:xfrm>
            <a:off x="5072063" y="3390900"/>
            <a:ext cx="2366963" cy="342900"/>
          </a:xfrm>
          <a:prstGeom prst="wedgeRoundRectCallout">
            <a:avLst>
              <a:gd name="adj1" fmla="val -50347"/>
              <a:gd name="adj2" fmla="val 18980"/>
              <a:gd name="adj3" fmla="val 16667"/>
            </a:avLst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告诉用户可以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随时取消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3929063" y="3562350"/>
            <a:ext cx="1143000" cy="1588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肘形连接符 43"/>
          <p:cNvCxnSpPr>
            <a:stCxn id="21" idx="3"/>
            <a:endCxn id="30" idx="3"/>
          </p:cNvCxnSpPr>
          <p:nvPr/>
        </p:nvCxnSpPr>
        <p:spPr>
          <a:xfrm>
            <a:off x="7439025" y="1871663"/>
            <a:ext cx="1588" cy="2171700"/>
          </a:xfrm>
          <a:prstGeom prst="bentConnector3">
            <a:avLst>
              <a:gd name="adj1" fmla="val 14395466"/>
            </a:avLst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967163" y="4027488"/>
            <a:ext cx="1143000" cy="1588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3971925" y="1857375"/>
            <a:ext cx="1143000" cy="1588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48130" name="Picture 3" descr="C:\Documents and Settings\Administrator\桌面\3\3-2期刊查看帮助_QQ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7263" y="1000125"/>
            <a:ext cx="2562225" cy="4000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圆角矩形 21"/>
          <p:cNvSpPr/>
          <p:nvPr/>
        </p:nvSpPr>
        <p:spPr>
          <a:xfrm>
            <a:off x="3071813" y="195263"/>
            <a:ext cx="2714625" cy="28575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加白提醒邮件（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Remanding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8132" name="组合 18"/>
          <p:cNvGrpSpPr/>
          <p:nvPr/>
        </p:nvGrpSpPr>
        <p:grpSpPr>
          <a:xfrm>
            <a:off x="714375" y="1000125"/>
            <a:ext cx="2786063" cy="3886200"/>
            <a:chOff x="714348" y="1000114"/>
            <a:chExt cx="2786082" cy="3886559"/>
          </a:xfrm>
        </p:grpSpPr>
        <p:pic>
          <p:nvPicPr>
            <p:cNvPr id="48141" name="Picture 2" descr="C:\Documents and Settings\Administrator\桌面\3\3-1期刊查看帮助_网易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0486" y="1000114"/>
              <a:ext cx="2758568" cy="3886559"/>
            </a:xfrm>
            <a:prstGeom prst="rect">
              <a:avLst/>
            </a:prstGeom>
            <a:solidFill>
              <a:schemeClr val="tx2"/>
            </a:solidFill>
            <a:ln w="9525">
              <a:noFill/>
            </a:ln>
          </p:spPr>
        </p:pic>
        <p:sp>
          <p:nvSpPr>
            <p:cNvPr id="7" name="矩形 6"/>
            <p:cNvSpPr/>
            <p:nvPr/>
          </p:nvSpPr>
          <p:spPr>
            <a:xfrm>
              <a:off x="714348" y="1000114"/>
              <a:ext cx="2786082" cy="3886559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4638675" y="990600"/>
            <a:ext cx="2790825" cy="4010025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357313" y="714375"/>
            <a:ext cx="1928813" cy="2857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B7F2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网易加白提醒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B7F2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5000625" y="704850"/>
            <a:ext cx="1928813" cy="2857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QQ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加白提醒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04863" y="2238375"/>
            <a:ext cx="2562225" cy="1190625"/>
          </a:xfrm>
          <a:prstGeom prst="rect">
            <a:avLst/>
          </a:prstGeom>
          <a:noFill/>
          <a:ln>
            <a:solidFill>
              <a:srgbClr val="FFC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14875" y="2214563"/>
            <a:ext cx="2643188" cy="1309688"/>
          </a:xfrm>
          <a:prstGeom prst="rect">
            <a:avLst/>
          </a:prstGeom>
          <a:noFill/>
          <a:ln>
            <a:solidFill>
              <a:srgbClr val="FFC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143250" y="3810000"/>
            <a:ext cx="1962150" cy="47625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根据邮箱特点提供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快速加白指导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4" name="肘形连接符 13"/>
          <p:cNvCxnSpPr>
            <a:stCxn id="13" idx="1"/>
            <a:endCxn id="11" idx="2"/>
          </p:cNvCxnSpPr>
          <p:nvPr/>
        </p:nvCxnSpPr>
        <p:spPr>
          <a:xfrm rot="10800000">
            <a:off x="2085975" y="3429000"/>
            <a:ext cx="1057275" cy="619125"/>
          </a:xfrm>
          <a:prstGeom prst="bentConnector2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肘形连接符 17"/>
          <p:cNvCxnSpPr>
            <a:stCxn id="12" idx="2"/>
            <a:endCxn id="13" idx="3"/>
          </p:cNvCxnSpPr>
          <p:nvPr/>
        </p:nvCxnSpPr>
        <p:spPr>
          <a:xfrm rot="5400000">
            <a:off x="5309394" y="3320256"/>
            <a:ext cx="523875" cy="931863"/>
          </a:xfrm>
          <a:prstGeom prst="bentConnector2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5" name="圆角矩形 4"/>
          <p:cNvSpPr/>
          <p:nvPr/>
        </p:nvSpPr>
        <p:spPr>
          <a:xfrm>
            <a:off x="3071813" y="195263"/>
            <a:ext cx="2714625" cy="28575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品牌秀（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Branding show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9155" name="组合 6"/>
          <p:cNvGrpSpPr/>
          <p:nvPr/>
        </p:nvGrpSpPr>
        <p:grpSpPr>
          <a:xfrm>
            <a:off x="785813" y="571500"/>
            <a:ext cx="2714625" cy="4419600"/>
            <a:chOff x="366683" y="571486"/>
            <a:chExt cx="2714644" cy="4420066"/>
          </a:xfrm>
        </p:grpSpPr>
        <p:pic>
          <p:nvPicPr>
            <p:cNvPr id="49164" name="Picture 2" descr="C:\Documents and Settings\Administrator\桌面\3\4期刊首秀.jp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66683" y="574285"/>
              <a:ext cx="2714644" cy="441726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矩形 5"/>
            <p:cNvSpPr/>
            <p:nvPr/>
          </p:nvSpPr>
          <p:spPr>
            <a:xfrm>
              <a:off x="376208" y="571486"/>
              <a:ext cx="2695594" cy="441969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" name="圆角矩形标注 7"/>
          <p:cNvSpPr/>
          <p:nvPr/>
        </p:nvSpPr>
        <p:spPr>
          <a:xfrm>
            <a:off x="4714875" y="671513"/>
            <a:ext cx="2638425" cy="481013"/>
          </a:xfrm>
          <a:prstGeom prst="wedgeRoundRectCallout">
            <a:avLst>
              <a:gd name="adj1" fmla="val -50347"/>
              <a:gd name="adj2" fmla="val 18980"/>
              <a:gd name="adj3" fmla="val 16667"/>
            </a:avLst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从这份邮件开始，顶部加入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更改订阅内容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调整发送频率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和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退订链接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433763" y="2593975"/>
            <a:ext cx="1285875" cy="1588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标注 11"/>
          <p:cNvSpPr/>
          <p:nvPr/>
        </p:nvSpPr>
        <p:spPr>
          <a:xfrm>
            <a:off x="4714875" y="2366963"/>
            <a:ext cx="2638425" cy="481013"/>
          </a:xfrm>
          <a:prstGeom prst="wedgeRoundRectCallout">
            <a:avLst>
              <a:gd name="adj1" fmla="val -50347"/>
              <a:gd name="adj2" fmla="val 18980"/>
              <a:gd name="adj3" fmla="val 16667"/>
            </a:avLst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介绍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会员特权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以及不断升级会员资格可以获得的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更多实惠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3419475" y="909638"/>
            <a:ext cx="1285875" cy="1588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3438525" y="3460750"/>
            <a:ext cx="1285875" cy="1588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圆角矩形标注 21"/>
          <p:cNvSpPr/>
          <p:nvPr/>
        </p:nvSpPr>
        <p:spPr>
          <a:xfrm>
            <a:off x="4719638" y="3233738"/>
            <a:ext cx="2638425" cy="481013"/>
          </a:xfrm>
          <a:prstGeom prst="wedgeRoundRectCallout">
            <a:avLst>
              <a:gd name="adj1" fmla="val -50347"/>
              <a:gd name="adj2" fmla="val 18980"/>
              <a:gd name="adj3" fmla="val 16667"/>
            </a:avLst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热门活动导航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3448050" y="4213225"/>
            <a:ext cx="1285875" cy="1588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标注 23"/>
          <p:cNvSpPr/>
          <p:nvPr/>
        </p:nvSpPr>
        <p:spPr>
          <a:xfrm>
            <a:off x="4729163" y="3986213"/>
            <a:ext cx="2638425" cy="481013"/>
          </a:xfrm>
          <a:prstGeom prst="wedgeRoundRectCallout">
            <a:avLst>
              <a:gd name="adj1" fmla="val -50347"/>
              <a:gd name="adj2" fmla="val 18980"/>
              <a:gd name="adj3" fmla="val 16667"/>
            </a:avLst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介绍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品牌特色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及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优势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7" name="圆角矩形 6"/>
          <p:cNvSpPr/>
          <p:nvPr/>
        </p:nvSpPr>
        <p:spPr>
          <a:xfrm>
            <a:off x="3071813" y="195263"/>
            <a:ext cx="2714625" cy="28575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新人体验（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First purchase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0179" name="组合 10"/>
          <p:cNvGrpSpPr/>
          <p:nvPr/>
        </p:nvGrpSpPr>
        <p:grpSpPr>
          <a:xfrm>
            <a:off x="714375" y="571500"/>
            <a:ext cx="2851150" cy="4357688"/>
            <a:chOff x="3500430" y="761986"/>
            <a:chExt cx="2538848" cy="4086218"/>
          </a:xfrm>
        </p:grpSpPr>
        <p:pic>
          <p:nvPicPr>
            <p:cNvPr id="50188" name="Picture 2" descr="C:\Documents and Settings\Administrator\桌面\3\5新人送礼.jp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506332" y="785800"/>
              <a:ext cx="2532698" cy="406240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矩形 9"/>
            <p:cNvSpPr/>
            <p:nvPr/>
          </p:nvSpPr>
          <p:spPr>
            <a:xfrm>
              <a:off x="3500430" y="761986"/>
              <a:ext cx="2538848" cy="4047514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" name="圆角矩形标注 7"/>
          <p:cNvSpPr/>
          <p:nvPr/>
        </p:nvSpPr>
        <p:spPr>
          <a:xfrm>
            <a:off x="4714875" y="1457325"/>
            <a:ext cx="2638425" cy="481013"/>
          </a:xfrm>
          <a:prstGeom prst="wedgeRoundRectCallout">
            <a:avLst>
              <a:gd name="adj1" fmla="val -50347"/>
              <a:gd name="adj2" fmla="val 18980"/>
              <a:gd name="adj3" fmla="val 16667"/>
            </a:avLst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从这份邮件开始，顶部加入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更改订阅内容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调整发送频率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和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退订链接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433763" y="2641600"/>
            <a:ext cx="1285875" cy="1588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419475" y="1695450"/>
            <a:ext cx="1285875" cy="1588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429000" y="4041775"/>
            <a:ext cx="1285875" cy="1588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标注 14"/>
          <p:cNvSpPr/>
          <p:nvPr/>
        </p:nvSpPr>
        <p:spPr>
          <a:xfrm>
            <a:off x="4710113" y="3814763"/>
            <a:ext cx="2638425" cy="481013"/>
          </a:xfrm>
          <a:prstGeom prst="wedgeRoundRectCallout">
            <a:avLst>
              <a:gd name="adj1" fmla="val -50347"/>
              <a:gd name="adj2" fmla="val 18980"/>
              <a:gd name="adj3" fmla="val 16667"/>
            </a:avLst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热门活动导航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0185" name="组合 18"/>
          <p:cNvGrpSpPr/>
          <p:nvPr/>
        </p:nvGrpSpPr>
        <p:grpSpPr>
          <a:xfrm>
            <a:off x="4719638" y="2447925"/>
            <a:ext cx="2814637" cy="401638"/>
            <a:chOff x="5319718" y="759717"/>
            <a:chExt cx="2814640" cy="402334"/>
          </a:xfrm>
        </p:grpSpPr>
        <p:pic>
          <p:nvPicPr>
            <p:cNvPr id="50186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57818" y="785800"/>
              <a:ext cx="2776540" cy="2815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8" name="矩形 17"/>
            <p:cNvSpPr/>
            <p:nvPr/>
          </p:nvSpPr>
          <p:spPr>
            <a:xfrm>
              <a:off x="5319718" y="759717"/>
              <a:ext cx="2752728" cy="402334"/>
            </a:xfrm>
            <a:prstGeom prst="rect">
              <a:avLst/>
            </a:prstGeom>
            <a:noFill/>
            <a:ln w="254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7" name="圆角矩形 6"/>
          <p:cNvSpPr/>
          <p:nvPr/>
        </p:nvSpPr>
        <p:spPr>
          <a:xfrm>
            <a:off x="3071813" y="195263"/>
            <a:ext cx="2714625" cy="28575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季度调查（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Survey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2227" name="组合 4"/>
          <p:cNvGrpSpPr/>
          <p:nvPr/>
        </p:nvGrpSpPr>
        <p:grpSpPr>
          <a:xfrm>
            <a:off x="357188" y="604838"/>
            <a:ext cx="2684462" cy="4324350"/>
            <a:chOff x="428596" y="514350"/>
            <a:chExt cx="2827844" cy="4524375"/>
          </a:xfrm>
        </p:grpSpPr>
        <p:pic>
          <p:nvPicPr>
            <p:cNvPr id="52236" name="Picture 2" descr="C:\Documents and Settings\Administrator\桌面\3\7季度调查 拷贝.jp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28596" y="608370"/>
              <a:ext cx="2827844" cy="433630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" name="矩形 3"/>
            <p:cNvSpPr/>
            <p:nvPr/>
          </p:nvSpPr>
          <p:spPr>
            <a:xfrm>
              <a:off x="457024" y="514350"/>
              <a:ext cx="2791055" cy="4524375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8" name="肘形连接符 7"/>
          <p:cNvCxnSpPr>
            <a:endCxn id="10" idx="1"/>
          </p:cNvCxnSpPr>
          <p:nvPr/>
        </p:nvCxnSpPr>
        <p:spPr>
          <a:xfrm>
            <a:off x="2843213" y="2174875"/>
            <a:ext cx="2505075" cy="6350"/>
          </a:xfrm>
          <a:prstGeom prst="bentConnector3">
            <a:avLst>
              <a:gd name="adj1" fmla="val 50000"/>
            </a:avLst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29" name="TextBox 8"/>
          <p:cNvSpPr txBox="1"/>
          <p:nvPr/>
        </p:nvSpPr>
        <p:spPr>
          <a:xfrm>
            <a:off x="3405188" y="1928813"/>
            <a:ext cx="1214437" cy="246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参与调查</a:t>
            </a:r>
            <a:endParaRPr lang="zh-CN" altLang="en-US" sz="1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5348288" y="1966913"/>
            <a:ext cx="1143000" cy="428625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获得礼券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3" name="肘形连接符 12"/>
          <p:cNvCxnSpPr>
            <a:stCxn id="10" idx="2"/>
          </p:cNvCxnSpPr>
          <p:nvPr/>
        </p:nvCxnSpPr>
        <p:spPr>
          <a:xfrm rot="5400000">
            <a:off x="4124325" y="1062038"/>
            <a:ext cx="461963" cy="3128963"/>
          </a:xfrm>
          <a:prstGeom prst="bentConnector2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32" name="TextBox 16"/>
          <p:cNvSpPr txBox="1"/>
          <p:nvPr/>
        </p:nvSpPr>
        <p:spPr>
          <a:xfrm>
            <a:off x="3643313" y="2581275"/>
            <a:ext cx="1214437" cy="2460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免邮费凑单消费</a:t>
            </a:r>
            <a:endParaRPr lang="zh-CN" altLang="en-US" sz="1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233" name="TextBox 17"/>
          <p:cNvSpPr txBox="1"/>
          <p:nvPr/>
        </p:nvSpPr>
        <p:spPr>
          <a:xfrm>
            <a:off x="2500313" y="2897188"/>
            <a:ext cx="1214437" cy="246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完成首次购买</a:t>
            </a:r>
            <a:endParaRPr lang="zh-CN" altLang="en-US" sz="1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2786063" y="4070350"/>
            <a:ext cx="1285875" cy="1588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圆角矩形标注 19"/>
          <p:cNvSpPr/>
          <p:nvPr/>
        </p:nvSpPr>
        <p:spPr>
          <a:xfrm>
            <a:off x="4067175" y="3890963"/>
            <a:ext cx="1862138" cy="371475"/>
          </a:xfrm>
          <a:prstGeom prst="wedgeRoundRectCallout">
            <a:avLst>
              <a:gd name="adj1" fmla="val -50347"/>
              <a:gd name="adj2" fmla="val 18980"/>
              <a:gd name="adj3" fmla="val 16667"/>
            </a:avLst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热门活动导航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8" name="TextBox 7"/>
          <p:cNvSpPr txBox="1"/>
          <p:nvPr/>
        </p:nvSpPr>
        <p:spPr>
          <a:xfrm>
            <a:off x="2071688" y="428625"/>
            <a:ext cx="47863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广告期刊该怎么发</a:t>
            </a:r>
            <a:endParaRPr kumimoji="0" lang="zh-CN" altLang="en-US" sz="32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514350" y="2366963"/>
            <a:ext cx="1143000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流程及规则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857375" y="2366963"/>
            <a:ext cx="1143000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数据细分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方法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371850" y="2366963"/>
            <a:ext cx="1143000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内容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857750" y="2366963"/>
            <a:ext cx="1143000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文案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7188" y="2081213"/>
            <a:ext cx="2857500" cy="1143000"/>
          </a:xfrm>
          <a:prstGeom prst="rect">
            <a:avLst/>
          </a:prstGeom>
          <a:noFill/>
          <a:ln w="2540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143625" y="2366963"/>
            <a:ext cx="1143000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7572375" y="2366963"/>
            <a:ext cx="1143000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发送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3258" name="TextBox 11"/>
          <p:cNvSpPr txBox="1"/>
          <p:nvPr/>
        </p:nvSpPr>
        <p:spPr>
          <a:xfrm>
            <a:off x="1681163" y="1624013"/>
            <a:ext cx="1285875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提供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714875" y="2081213"/>
            <a:ext cx="2714625" cy="1143000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47663" y="1138238"/>
            <a:ext cx="8429625" cy="361950"/>
          </a:xfrm>
          <a:prstGeom prst="rect">
            <a:avLst/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ISP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（邮件营销服务商）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7188" y="3857625"/>
            <a:ext cx="8429625" cy="361950"/>
          </a:xfrm>
          <a:prstGeom prst="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企业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下箭头 16"/>
          <p:cNvSpPr/>
          <p:nvPr/>
        </p:nvSpPr>
        <p:spPr>
          <a:xfrm>
            <a:off x="1643063" y="1643063"/>
            <a:ext cx="428625" cy="357188"/>
          </a:xfrm>
          <a:prstGeom prst="downArrow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3263" name="TextBox 20"/>
          <p:cNvSpPr txBox="1"/>
          <p:nvPr/>
        </p:nvSpPr>
        <p:spPr>
          <a:xfrm>
            <a:off x="2757488" y="3348038"/>
            <a:ext cx="1285875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整理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下箭头 21"/>
          <p:cNvSpPr/>
          <p:nvPr/>
        </p:nvSpPr>
        <p:spPr>
          <a:xfrm rot="10800000">
            <a:off x="5857875" y="3286125"/>
            <a:ext cx="485775" cy="509588"/>
          </a:xfrm>
          <a:prstGeom prst="downArrow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3265" name="TextBox 23"/>
          <p:cNvSpPr txBox="1"/>
          <p:nvPr/>
        </p:nvSpPr>
        <p:spPr>
          <a:xfrm>
            <a:off x="6919913" y="1549400"/>
            <a:ext cx="1285875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提供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发送平台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下箭头 24"/>
          <p:cNvSpPr/>
          <p:nvPr/>
        </p:nvSpPr>
        <p:spPr>
          <a:xfrm>
            <a:off x="7877175" y="1652588"/>
            <a:ext cx="428625" cy="357188"/>
          </a:xfrm>
          <a:prstGeom prst="downArrow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下箭头 25"/>
          <p:cNvSpPr/>
          <p:nvPr/>
        </p:nvSpPr>
        <p:spPr>
          <a:xfrm rot="10800000">
            <a:off x="3643313" y="3276600"/>
            <a:ext cx="485775" cy="509588"/>
          </a:xfrm>
          <a:prstGeom prst="downArrow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下箭头 26"/>
          <p:cNvSpPr/>
          <p:nvPr/>
        </p:nvSpPr>
        <p:spPr>
          <a:xfrm rot="10800000">
            <a:off x="7858125" y="3286125"/>
            <a:ext cx="485775" cy="509588"/>
          </a:xfrm>
          <a:prstGeom prst="downArrow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3269" name="TextBox 33"/>
          <p:cNvSpPr txBox="1"/>
          <p:nvPr/>
        </p:nvSpPr>
        <p:spPr>
          <a:xfrm>
            <a:off x="6786563" y="3314700"/>
            <a:ext cx="1285875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操作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270" name="TextBox 27"/>
          <p:cNvSpPr txBox="1"/>
          <p:nvPr/>
        </p:nvSpPr>
        <p:spPr>
          <a:xfrm>
            <a:off x="5991225" y="1524000"/>
            <a:ext cx="128587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提供参考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下箭头 28"/>
          <p:cNvSpPr/>
          <p:nvPr/>
        </p:nvSpPr>
        <p:spPr>
          <a:xfrm>
            <a:off x="5891213" y="1609725"/>
            <a:ext cx="428625" cy="357188"/>
          </a:xfrm>
          <a:prstGeom prst="downArrow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3272" name="TextBox 29"/>
          <p:cNvSpPr txBox="1"/>
          <p:nvPr/>
        </p:nvSpPr>
        <p:spPr>
          <a:xfrm>
            <a:off x="1000125" y="3357563"/>
            <a:ext cx="1285875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进行细分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下箭头 31"/>
          <p:cNvSpPr/>
          <p:nvPr/>
        </p:nvSpPr>
        <p:spPr>
          <a:xfrm rot="10800000">
            <a:off x="2109788" y="3286125"/>
            <a:ext cx="485775" cy="509588"/>
          </a:xfrm>
          <a:prstGeom prst="downArrow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3274" name="TextBox 32"/>
          <p:cNvSpPr txBox="1"/>
          <p:nvPr/>
        </p:nvSpPr>
        <p:spPr>
          <a:xfrm>
            <a:off x="4786313" y="3357563"/>
            <a:ext cx="1285875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制作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54274" name="TextBox 3"/>
          <p:cNvSpPr txBox="1"/>
          <p:nvPr/>
        </p:nvSpPr>
        <p:spPr>
          <a:xfrm>
            <a:off x="2714625" y="704850"/>
            <a:ext cx="34290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数据细分的基本原则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4275" name="组合 32"/>
          <p:cNvGrpSpPr/>
          <p:nvPr/>
        </p:nvGrpSpPr>
        <p:grpSpPr>
          <a:xfrm>
            <a:off x="361950" y="1447800"/>
            <a:ext cx="8501063" cy="3106738"/>
            <a:chOff x="361335" y="1447664"/>
            <a:chExt cx="8502001" cy="3106348"/>
          </a:xfrm>
        </p:grpSpPr>
        <p:pic>
          <p:nvPicPr>
            <p:cNvPr id="54276" name="Picture 9" descr="17bOOOPICeb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967291" y="3071816"/>
              <a:ext cx="1409700" cy="1409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4277" name="Picture 6" descr="2188783_144501066_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2460" y="3081341"/>
              <a:ext cx="1176334" cy="1472671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54278" name="组合 15"/>
            <p:cNvGrpSpPr/>
            <p:nvPr/>
          </p:nvGrpSpPr>
          <p:grpSpPr>
            <a:xfrm>
              <a:off x="361335" y="1447664"/>
              <a:ext cx="2016224" cy="1440160"/>
              <a:chOff x="251520" y="1347614"/>
              <a:chExt cx="2016224" cy="144016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251520" y="1347614"/>
                <a:ext cx="2016347" cy="1439682"/>
              </a:xfrm>
              <a:prstGeom prst="rect">
                <a:avLst/>
              </a:prstGeom>
              <a:solidFill>
                <a:srgbClr val="C00000">
                  <a:alpha val="8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4293" name="TextBox 19"/>
              <p:cNvSpPr txBox="1"/>
              <p:nvPr/>
            </p:nvSpPr>
            <p:spPr>
              <a:xfrm>
                <a:off x="270570" y="1421848"/>
                <a:ext cx="1962456" cy="9694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可测量</a:t>
                </a:r>
                <a:r>
                  <a:rPr lang="en-US" altLang="zh-CN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(Measurable)</a:t>
                </a:r>
                <a:endParaRPr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可以通过数据分析判断细分效果是否有效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4279" name="组合 17"/>
            <p:cNvGrpSpPr/>
            <p:nvPr/>
          </p:nvGrpSpPr>
          <p:grpSpPr>
            <a:xfrm>
              <a:off x="2521577" y="3031841"/>
              <a:ext cx="2016224" cy="1440160"/>
              <a:chOff x="2411760" y="2931790"/>
              <a:chExt cx="2016224" cy="1440160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2412344" y="2931739"/>
                <a:ext cx="2016347" cy="1439682"/>
              </a:xfrm>
              <a:prstGeom prst="rect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440922" y="2988882"/>
                <a:ext cx="1944901" cy="96984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R="0" defTabSz="914400">
                  <a:lnSpc>
                    <a:spcPct val="15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kern="1200" cap="none" spc="0" normalizeH="0" baseline="0" noProof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规模大</a:t>
                </a:r>
                <a:r>
                  <a:rPr kumimoji="0" lang="en-US" altLang="zh-CN" sz="1400" b="1" kern="1200" cap="none" spc="0" normalizeH="0" baseline="0" noProof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(Substantial</a:t>
                </a:r>
                <a:r>
                  <a:rPr kumimoji="0" lang="en-US" altLang="zh-CN" sz="1400" b="1" kern="1200" cap="none" spc="0" normalizeH="0" baseline="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)</a:t>
                </a:r>
                <a:endParaRPr kumimoji="0" lang="en-US" altLang="zh-CN" sz="1400" b="1" kern="1200" cap="none" spc="0" normalizeH="0" baseline="0" noProof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R="0" defTabSz="914400">
                  <a:lnSpc>
                    <a:spcPct val="15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zh-CN" altLang="en-US" sz="1200" kern="1200" cap="none" spc="0" normalizeH="0" baseline="0" noProof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只有达到一定规模的细分才有意义</a:t>
                </a:r>
                <a:endParaRPr kumimoji="0" lang="en-US" altLang="zh-CN" sz="1200" kern="1200" cap="none" spc="0" normalizeH="0" baseline="0" noProof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5" name="组合 18"/>
            <p:cNvGrpSpPr/>
            <p:nvPr/>
          </p:nvGrpSpPr>
          <p:grpSpPr>
            <a:xfrm>
              <a:off x="6810391" y="3028953"/>
              <a:ext cx="2052945" cy="1440160"/>
              <a:chOff x="4614862" y="1347614"/>
              <a:chExt cx="2052945" cy="1440160"/>
            </a:xfrm>
            <a:solidFill>
              <a:srgbClr val="C00000">
                <a:alpha val="80000"/>
              </a:srgbClr>
            </a:solidFill>
          </p:grpSpPr>
          <p:sp>
            <p:nvSpPr>
              <p:cNvPr id="25" name="矩形 24"/>
              <p:cNvSpPr/>
              <p:nvPr/>
            </p:nvSpPr>
            <p:spPr>
              <a:xfrm>
                <a:off x="4644008" y="1347614"/>
                <a:ext cx="2016224" cy="1440160"/>
              </a:xfrm>
              <a:prstGeom prst="rect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614862" y="1429306"/>
                <a:ext cx="2052945" cy="96949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可差别</a:t>
                </a:r>
                <a:r>
                  <a:rPr kumimoji="0" lang="en-US" altLang="zh-C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(Differentiable)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用户群针对不同的营销策略或内容应有不同的反应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54281" name="组合 16"/>
            <p:cNvGrpSpPr/>
            <p:nvPr/>
          </p:nvGrpSpPr>
          <p:grpSpPr>
            <a:xfrm>
              <a:off x="4676776" y="1452555"/>
              <a:ext cx="2016224" cy="1440160"/>
              <a:chOff x="6804248" y="2931790"/>
              <a:chExt cx="2016224" cy="144016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6804108" y="2931661"/>
                <a:ext cx="2016347" cy="1439681"/>
              </a:xfrm>
              <a:prstGeom prst="rect">
                <a:avLst/>
              </a:prstGeom>
              <a:solidFill>
                <a:srgbClr val="C00000">
                  <a:alpha val="8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4289" name="TextBox 28"/>
              <p:cNvSpPr txBox="1"/>
              <p:nvPr/>
            </p:nvSpPr>
            <p:spPr>
              <a:xfrm>
                <a:off x="6832823" y="2988940"/>
                <a:ext cx="1911155" cy="9694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可操作</a:t>
                </a:r>
                <a:r>
                  <a:rPr lang="en-US" altLang="zh-CN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(Actionable)</a:t>
                </a:r>
                <a:endParaRPr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可以对不同的细分用户群提供针对性的策略或内容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54282" name="Picture 2" descr="3D小人列阵预览图 点击看大图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471723" y="1766882"/>
              <a:ext cx="2071702" cy="87255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" name="矩形 23"/>
            <p:cNvSpPr/>
            <p:nvPr/>
          </p:nvSpPr>
          <p:spPr>
            <a:xfrm>
              <a:off x="2518986" y="1452426"/>
              <a:ext cx="2000471" cy="1428571"/>
            </a:xfrm>
            <a:prstGeom prst="rect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366099" y="3023854"/>
              <a:ext cx="2000471" cy="1428571"/>
            </a:xfrm>
            <a:prstGeom prst="rect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824761" y="1457188"/>
              <a:ext cx="2000471" cy="1428571"/>
            </a:xfrm>
            <a:prstGeom prst="rect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676636" y="3028616"/>
              <a:ext cx="2000471" cy="1428571"/>
            </a:xfrm>
            <a:prstGeom prst="rect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54287" name="图片 39" descr="06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62778" y="1528755"/>
              <a:ext cx="1940302" cy="124934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55298" name="TextBox 191"/>
          <p:cNvSpPr txBox="1"/>
          <p:nvPr/>
        </p:nvSpPr>
        <p:spPr>
          <a:xfrm>
            <a:off x="1928813" y="357188"/>
            <a:ext cx="4786312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数据细分流程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5299" name="组合 75"/>
          <p:cNvGrpSpPr/>
          <p:nvPr/>
        </p:nvGrpSpPr>
        <p:grpSpPr>
          <a:xfrm>
            <a:off x="290513" y="968375"/>
            <a:ext cx="8567737" cy="3965575"/>
            <a:chOff x="290511" y="968207"/>
            <a:chExt cx="8567769" cy="3965744"/>
          </a:xfrm>
        </p:grpSpPr>
        <p:cxnSp>
          <p:nvCxnSpPr>
            <p:cNvPr id="158" name="直接箭头连接符 157"/>
            <p:cNvCxnSpPr/>
            <p:nvPr/>
          </p:nvCxnSpPr>
          <p:spPr>
            <a:xfrm>
              <a:off x="7781951" y="2870113"/>
              <a:ext cx="285751" cy="1588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箭头连接符 97"/>
            <p:cNvCxnSpPr/>
            <p:nvPr/>
          </p:nvCxnSpPr>
          <p:spPr>
            <a:xfrm>
              <a:off x="5953144" y="2870113"/>
              <a:ext cx="428627" cy="1588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309" name="组合 92"/>
            <p:cNvGrpSpPr/>
            <p:nvPr/>
          </p:nvGrpSpPr>
          <p:grpSpPr>
            <a:xfrm>
              <a:off x="4281515" y="2644619"/>
              <a:ext cx="1529217" cy="428628"/>
              <a:chOff x="4747770" y="2390774"/>
              <a:chExt cx="1529217" cy="428628"/>
            </a:xfrm>
          </p:grpSpPr>
          <p:sp>
            <p:nvSpPr>
              <p:cNvPr id="58" name="圆角矩形 57"/>
              <p:cNvSpPr/>
              <p:nvPr/>
            </p:nvSpPr>
            <p:spPr>
              <a:xfrm>
                <a:off x="5276395" y="2390833"/>
                <a:ext cx="1000129" cy="428643"/>
              </a:xfrm>
              <a:prstGeom prst="roundRect">
                <a:avLst/>
              </a:prstGeom>
              <a:solidFill>
                <a:srgbClr val="C00000">
                  <a:alpha val="85000"/>
                </a:srgbClr>
              </a:solidFill>
              <a:ln w="254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匹配模板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cxnSp>
            <p:nvCxnSpPr>
              <p:cNvPr id="105" name="直接箭头连接符 104"/>
              <p:cNvCxnSpPr/>
              <p:nvPr/>
            </p:nvCxnSpPr>
            <p:spPr>
              <a:xfrm>
                <a:off x="4747756" y="2614680"/>
                <a:ext cx="428627" cy="1587"/>
              </a:xfrm>
              <a:prstGeom prst="straightConnector1">
                <a:avLst/>
              </a:prstGeom>
              <a:ln w="25400"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4" name="直接箭头连接符 93"/>
            <p:cNvCxnSpPr/>
            <p:nvPr/>
          </p:nvCxnSpPr>
          <p:spPr>
            <a:xfrm>
              <a:off x="1671641" y="2897102"/>
              <a:ext cx="500064" cy="1587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圆角矩形 15"/>
            <p:cNvSpPr/>
            <p:nvPr/>
          </p:nvSpPr>
          <p:spPr>
            <a:xfrm>
              <a:off x="2105030" y="1887409"/>
              <a:ext cx="2357447" cy="1868567"/>
            </a:xfrm>
            <a:prstGeom prst="roundRect">
              <a:avLst/>
            </a:prstGeom>
            <a:noFill/>
            <a:ln w="158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419098" y="2649442"/>
              <a:ext cx="1214443" cy="428643"/>
            </a:xfrm>
            <a:prstGeom prst="roundRect">
              <a:avLst/>
            </a:prstGeom>
            <a:solidFill>
              <a:srgbClr val="C00000">
                <a:alpha val="85000"/>
              </a:srgbClr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有效性验证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24" name="形状 23"/>
            <p:cNvCxnSpPr>
              <a:stCxn id="58" idx="0"/>
              <a:endCxn id="46" idx="0"/>
            </p:cNvCxnSpPr>
            <p:nvPr/>
          </p:nvCxnSpPr>
          <p:spPr>
            <a:xfrm rot="16200000" flipV="1">
              <a:off x="3851269" y="1185744"/>
              <a:ext cx="911264" cy="2006607"/>
            </a:xfrm>
            <a:prstGeom prst="bentConnector3">
              <a:avLst>
                <a:gd name="adj1" fmla="val 125091"/>
              </a:avLst>
            </a:prstGeom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957650" y="1392088"/>
              <a:ext cx="714378" cy="246072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sz="1000" b="1" kern="1200" cap="none" spc="0" normalizeH="0" baseline="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修正分组</a:t>
              </a:r>
              <a:endParaRPr kumimoji="0" lang="zh-CN" altLang="en-US" sz="10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55315" name="组合 156"/>
            <p:cNvGrpSpPr/>
            <p:nvPr/>
          </p:nvGrpSpPr>
          <p:grpSpPr>
            <a:xfrm>
              <a:off x="6524669" y="2265496"/>
              <a:ext cx="1223971" cy="1227303"/>
              <a:chOff x="6562739" y="2214560"/>
              <a:chExt cx="1223971" cy="1227303"/>
            </a:xfrm>
          </p:grpSpPr>
          <p:grpSp>
            <p:nvGrpSpPr>
              <p:cNvPr id="55337" name="组合 136"/>
              <p:cNvGrpSpPr/>
              <p:nvPr/>
            </p:nvGrpSpPr>
            <p:grpSpPr>
              <a:xfrm>
                <a:off x="6572264" y="2214560"/>
                <a:ext cx="690566" cy="551023"/>
                <a:chOff x="6972318" y="2266948"/>
                <a:chExt cx="690566" cy="551023"/>
              </a:xfrm>
            </p:grpSpPr>
            <p:grpSp>
              <p:nvGrpSpPr>
                <p:cNvPr id="55356" name="组合 32"/>
                <p:cNvGrpSpPr/>
                <p:nvPr/>
              </p:nvGrpSpPr>
              <p:grpSpPr>
                <a:xfrm>
                  <a:off x="7091380" y="2266948"/>
                  <a:ext cx="428628" cy="372666"/>
                  <a:chOff x="2443756" y="2351989"/>
                  <a:chExt cx="512072" cy="497838"/>
                </a:xfrm>
              </p:grpSpPr>
              <p:pic>
                <p:nvPicPr>
                  <p:cNvPr id="55358" name="Picture 18" descr="ren2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2528348" y="2351989"/>
                    <a:ext cx="328044" cy="356931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</p:pic>
              <p:pic>
                <p:nvPicPr>
                  <p:cNvPr id="55359" name="Picture 18" descr="ren2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2627784" y="2420888"/>
                    <a:ext cx="328044" cy="356931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</p:pic>
              <p:pic>
                <p:nvPicPr>
                  <p:cNvPr id="55360" name="Picture 18" descr="ren2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2443756" y="2492896"/>
                    <a:ext cx="328044" cy="356931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</p:pic>
            </p:grpSp>
            <p:sp>
              <p:nvSpPr>
                <p:cNvPr id="55357" name="TextBox 129"/>
                <p:cNvSpPr txBox="1"/>
                <p:nvPr/>
              </p:nvSpPr>
              <p:spPr>
                <a:xfrm>
                  <a:off x="6972318" y="2571750"/>
                  <a:ext cx="690566" cy="246221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 algn="ctr"/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用户组</a:t>
                  </a:r>
                  <a:r>
                    <a:rPr lang="en-US" altLang="zh-CN" sz="10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A</a:t>
                  </a:r>
                  <a:endParaRPr lang="zh-CN" altLang="en-US" sz="10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5338" name="组合 137"/>
              <p:cNvGrpSpPr/>
              <p:nvPr/>
            </p:nvGrpSpPr>
            <p:grpSpPr>
              <a:xfrm>
                <a:off x="7072330" y="2890838"/>
                <a:ext cx="714380" cy="551025"/>
                <a:chOff x="7215206" y="2909888"/>
                <a:chExt cx="714380" cy="551025"/>
              </a:xfrm>
            </p:grpSpPr>
            <p:grpSp>
              <p:nvGrpSpPr>
                <p:cNvPr id="55351" name="组合 32"/>
                <p:cNvGrpSpPr/>
                <p:nvPr/>
              </p:nvGrpSpPr>
              <p:grpSpPr>
                <a:xfrm>
                  <a:off x="7286654" y="2909888"/>
                  <a:ext cx="428630" cy="372666"/>
                  <a:chOff x="2443756" y="2351989"/>
                  <a:chExt cx="512072" cy="497838"/>
                </a:xfrm>
              </p:grpSpPr>
              <p:pic>
                <p:nvPicPr>
                  <p:cNvPr id="55353" name="Picture 18" descr="ren2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2528348" y="2351989"/>
                    <a:ext cx="328044" cy="356931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</p:pic>
              <p:pic>
                <p:nvPicPr>
                  <p:cNvPr id="55354" name="Picture 18" descr="ren2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2627784" y="2420888"/>
                    <a:ext cx="328044" cy="356931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</p:pic>
              <p:pic>
                <p:nvPicPr>
                  <p:cNvPr id="55355" name="Picture 18" descr="ren2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2443756" y="2492896"/>
                    <a:ext cx="328044" cy="356931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</p:pic>
            </p:grpSp>
            <p:sp>
              <p:nvSpPr>
                <p:cNvPr id="55352" name="TextBox 139"/>
                <p:cNvSpPr txBox="1"/>
                <p:nvPr/>
              </p:nvSpPr>
              <p:spPr>
                <a:xfrm>
                  <a:off x="7215206" y="3214692"/>
                  <a:ext cx="714380" cy="246221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 algn="ctr"/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用户组</a:t>
                  </a:r>
                  <a:r>
                    <a:rPr lang="en-US" altLang="zh-CN" sz="10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D</a:t>
                  </a:r>
                  <a:endParaRPr lang="zh-CN" altLang="en-US" sz="10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5339" name="组合 143"/>
              <p:cNvGrpSpPr/>
              <p:nvPr/>
            </p:nvGrpSpPr>
            <p:grpSpPr>
              <a:xfrm>
                <a:off x="7058042" y="2357434"/>
                <a:ext cx="728668" cy="551025"/>
                <a:chOff x="7215206" y="2909888"/>
                <a:chExt cx="728668" cy="551025"/>
              </a:xfrm>
            </p:grpSpPr>
            <p:grpSp>
              <p:nvGrpSpPr>
                <p:cNvPr id="55346" name="组合 32"/>
                <p:cNvGrpSpPr/>
                <p:nvPr/>
              </p:nvGrpSpPr>
              <p:grpSpPr>
                <a:xfrm>
                  <a:off x="7286654" y="2909888"/>
                  <a:ext cx="428630" cy="372666"/>
                  <a:chOff x="2443756" y="2351989"/>
                  <a:chExt cx="512072" cy="497838"/>
                </a:xfrm>
              </p:grpSpPr>
              <p:pic>
                <p:nvPicPr>
                  <p:cNvPr id="55348" name="Picture 18" descr="ren2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2528348" y="2351989"/>
                    <a:ext cx="328044" cy="356931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</p:pic>
              <p:pic>
                <p:nvPicPr>
                  <p:cNvPr id="55349" name="Picture 18" descr="ren2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2627784" y="2420888"/>
                    <a:ext cx="328044" cy="356931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</p:pic>
              <p:pic>
                <p:nvPicPr>
                  <p:cNvPr id="55350" name="Picture 18" descr="ren2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2443756" y="2492896"/>
                    <a:ext cx="328044" cy="356931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</p:pic>
            </p:grpSp>
            <p:sp>
              <p:nvSpPr>
                <p:cNvPr id="55347" name="TextBox 145"/>
                <p:cNvSpPr txBox="1"/>
                <p:nvPr/>
              </p:nvSpPr>
              <p:spPr>
                <a:xfrm>
                  <a:off x="7215206" y="3214692"/>
                  <a:ext cx="728668" cy="246221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 algn="ctr"/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用户组</a:t>
                  </a:r>
                  <a:r>
                    <a:rPr lang="en-US" altLang="zh-CN" sz="10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B</a:t>
                  </a:r>
                  <a:endParaRPr lang="zh-CN" altLang="en-US" sz="10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5340" name="组合 149"/>
              <p:cNvGrpSpPr/>
              <p:nvPr/>
            </p:nvGrpSpPr>
            <p:grpSpPr>
              <a:xfrm>
                <a:off x="6562739" y="2752726"/>
                <a:ext cx="700092" cy="552454"/>
                <a:chOff x="7158056" y="2908459"/>
                <a:chExt cx="700092" cy="552454"/>
              </a:xfrm>
            </p:grpSpPr>
            <p:grpSp>
              <p:nvGrpSpPr>
                <p:cNvPr id="55341" name="组合 32"/>
                <p:cNvGrpSpPr/>
                <p:nvPr/>
              </p:nvGrpSpPr>
              <p:grpSpPr>
                <a:xfrm>
                  <a:off x="7286654" y="2908459"/>
                  <a:ext cx="503181" cy="374095"/>
                  <a:chOff x="2443756" y="2350080"/>
                  <a:chExt cx="601136" cy="499747"/>
                </a:xfrm>
              </p:grpSpPr>
              <p:pic>
                <p:nvPicPr>
                  <p:cNvPr id="55343" name="Picture 18" descr="ren2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2528348" y="2351989"/>
                    <a:ext cx="328044" cy="356931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</p:pic>
              <p:pic>
                <p:nvPicPr>
                  <p:cNvPr id="55344" name="Picture 18" descr="ren2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2716848" y="2350080"/>
                    <a:ext cx="328044" cy="35693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</p:pic>
              <p:pic>
                <p:nvPicPr>
                  <p:cNvPr id="55345" name="Picture 18" descr="ren2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2443756" y="2492896"/>
                    <a:ext cx="328044" cy="356931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</p:pic>
            </p:grpSp>
            <p:sp>
              <p:nvSpPr>
                <p:cNvPr id="55342" name="TextBox 151"/>
                <p:cNvSpPr txBox="1"/>
                <p:nvPr/>
              </p:nvSpPr>
              <p:spPr>
                <a:xfrm>
                  <a:off x="7158056" y="3214692"/>
                  <a:ext cx="700092" cy="246221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 algn="ctr"/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用户组</a:t>
                  </a:r>
                  <a:r>
                    <a:rPr lang="en-US" altLang="zh-CN" sz="10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C</a:t>
                  </a:r>
                  <a:endParaRPr lang="zh-CN" altLang="en-US" sz="10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5316" name="TextBox 161"/>
            <p:cNvSpPr txBox="1"/>
            <p:nvPr/>
          </p:nvSpPr>
          <p:spPr>
            <a:xfrm>
              <a:off x="8139167" y="2698887"/>
              <a:ext cx="700092" cy="33855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发送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3" name="形状 23"/>
            <p:cNvCxnSpPr>
              <a:stCxn id="55316" idx="2"/>
              <a:endCxn id="28" idx="2"/>
            </p:cNvCxnSpPr>
            <p:nvPr/>
          </p:nvCxnSpPr>
          <p:spPr>
            <a:xfrm rot="5400000">
              <a:off x="5218103" y="1109602"/>
              <a:ext cx="1344669" cy="5199081"/>
            </a:xfrm>
            <a:prstGeom prst="bentConnector3">
              <a:avLst>
                <a:gd name="adj1" fmla="val 117008"/>
              </a:avLst>
            </a:prstGeom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TextBox 174"/>
            <p:cNvSpPr txBox="1"/>
            <p:nvPr/>
          </p:nvSpPr>
          <p:spPr>
            <a:xfrm>
              <a:off x="6715147" y="4487845"/>
              <a:ext cx="1066804" cy="246072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sz="1000" b="1" kern="1200" cap="none" spc="0" normalizeH="0" baseline="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优化分组</a:t>
              </a:r>
              <a:endParaRPr kumimoji="0" lang="zh-CN" altLang="en-US" sz="10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55319" name="组合 90"/>
            <p:cNvGrpSpPr/>
            <p:nvPr/>
          </p:nvGrpSpPr>
          <p:grpSpPr>
            <a:xfrm>
              <a:off x="290511" y="968207"/>
              <a:ext cx="8567769" cy="357190"/>
              <a:chOff x="80930" y="1142990"/>
              <a:chExt cx="8567769" cy="357190"/>
            </a:xfrm>
          </p:grpSpPr>
          <p:sp>
            <p:nvSpPr>
              <p:cNvPr id="84" name="矩形 83"/>
              <p:cNvSpPr/>
              <p:nvPr/>
            </p:nvSpPr>
            <p:spPr>
              <a:xfrm>
                <a:off x="1604936" y="1142990"/>
                <a:ext cx="4262453" cy="357203"/>
              </a:xfrm>
              <a:prstGeom prst="rect">
                <a:avLst/>
              </a:prstGeom>
              <a:solidFill>
                <a:srgbClr val="FF9900">
                  <a:alpha val="8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实施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80930" y="1142990"/>
                <a:ext cx="1528768" cy="357203"/>
              </a:xfrm>
              <a:prstGeom prst="rect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基础</a:t>
                </a: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5867389" y="1142990"/>
                <a:ext cx="2781310" cy="357203"/>
              </a:xfrm>
              <a:prstGeom prst="rect">
                <a:avLst/>
              </a:prstGeom>
              <a:solidFill>
                <a:srgbClr val="C00000">
                  <a:alpha val="8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优化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61" name="矩形 60"/>
            <p:cNvSpPr/>
            <p:nvPr/>
          </p:nvSpPr>
          <p:spPr>
            <a:xfrm>
              <a:off x="295273" y="1323822"/>
              <a:ext cx="8553482" cy="3605367"/>
            </a:xfrm>
            <a:prstGeom prst="rect">
              <a:avLst/>
            </a:prstGeom>
            <a:noFill/>
            <a:ln w="19050">
              <a:solidFill>
                <a:schemeClr val="tx1">
                  <a:lumMod val="75000"/>
                  <a:lumOff val="25000"/>
                  <a:alpha val="8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66" name="直接连接符 65"/>
            <p:cNvCxnSpPr/>
            <p:nvPr/>
          </p:nvCxnSpPr>
          <p:spPr>
            <a:xfrm rot="5400000">
              <a:off x="34853" y="3143175"/>
              <a:ext cx="3575202" cy="635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rot="5400000">
              <a:off x="4295720" y="3138413"/>
              <a:ext cx="3567264" cy="4763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323" name="组合 67"/>
            <p:cNvGrpSpPr/>
            <p:nvPr/>
          </p:nvGrpSpPr>
          <p:grpSpPr>
            <a:xfrm>
              <a:off x="1967368" y="1733544"/>
              <a:ext cx="2638444" cy="2647969"/>
              <a:chOff x="1967368" y="1601624"/>
              <a:chExt cx="2638444" cy="2647969"/>
            </a:xfrm>
          </p:grpSpPr>
          <p:sp>
            <p:nvSpPr>
              <p:cNvPr id="65" name="椭圆 8"/>
              <p:cNvSpPr/>
              <p:nvPr/>
            </p:nvSpPr>
            <p:spPr>
              <a:xfrm>
                <a:off x="1966917" y="3597068"/>
                <a:ext cx="2638435" cy="65249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>
              <a:xfrm>
                <a:off x="2481269" y="1601495"/>
                <a:ext cx="1643068" cy="2357539"/>
              </a:xfrm>
              <a:prstGeom prst="roundRect">
                <a:avLst/>
              </a:prstGeom>
              <a:solidFill>
                <a:srgbClr val="C00000">
                  <a:alpha val="85000"/>
                </a:srgbClr>
              </a:solidFill>
              <a:ln w="9525">
                <a:noFill/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2608269" y="1787241"/>
                <a:ext cx="1393830" cy="328626"/>
              </a:xfrm>
              <a:prstGeom prst="roundRect">
                <a:avLst/>
              </a:prstGeom>
              <a:solidFill>
                <a:schemeClr val="bg1"/>
              </a:solidFill>
              <a:ln w="2540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确定细分维度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" name="圆角矩形 12"/>
              <p:cNvSpPr/>
              <p:nvPr/>
            </p:nvSpPr>
            <p:spPr>
              <a:xfrm>
                <a:off x="2608269" y="2358765"/>
                <a:ext cx="1393830" cy="328626"/>
              </a:xfrm>
              <a:prstGeom prst="roundRect">
                <a:avLst/>
              </a:prstGeom>
              <a:solidFill>
                <a:schemeClr val="bg1"/>
              </a:solidFill>
              <a:ln w="2540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确定优先级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4" name="圆角矩形 13"/>
              <p:cNvSpPr/>
              <p:nvPr/>
            </p:nvSpPr>
            <p:spPr>
              <a:xfrm>
                <a:off x="2608269" y="2958866"/>
                <a:ext cx="1393830" cy="328626"/>
              </a:xfrm>
              <a:prstGeom prst="roundRect">
                <a:avLst/>
              </a:prstGeom>
              <a:solidFill>
                <a:schemeClr val="bg1"/>
              </a:solidFill>
              <a:ln w="2540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合并数据组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cxnSp>
            <p:nvCxnSpPr>
              <p:cNvPr id="19" name="肘形连接符 18"/>
              <p:cNvCxnSpPr>
                <a:stCxn id="12" idx="2"/>
                <a:endCxn id="13" idx="0"/>
              </p:cNvCxnSpPr>
              <p:nvPr/>
            </p:nvCxnSpPr>
            <p:spPr>
              <a:xfrm rot="5400000">
                <a:off x="3183736" y="2237316"/>
                <a:ext cx="244485" cy="1588"/>
              </a:xfrm>
              <a:prstGeom prst="bentConnector3">
                <a:avLst>
                  <a:gd name="adj1" fmla="val 50000"/>
                </a:avLst>
              </a:prstGeom>
              <a:ln w="1905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肘形连接符 20"/>
              <p:cNvCxnSpPr>
                <a:stCxn id="13" idx="2"/>
                <a:endCxn id="14" idx="0"/>
              </p:cNvCxnSpPr>
              <p:nvPr/>
            </p:nvCxnSpPr>
            <p:spPr>
              <a:xfrm rot="5400000">
                <a:off x="3169447" y="2823128"/>
                <a:ext cx="273062" cy="1588"/>
              </a:xfrm>
              <a:prstGeom prst="bentConnector3">
                <a:avLst>
                  <a:gd name="adj1" fmla="val 50000"/>
                </a:avLst>
              </a:prstGeom>
              <a:ln w="1905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/>
              <p:cNvSpPr txBox="1"/>
              <p:nvPr/>
            </p:nvSpPr>
            <p:spPr>
              <a:xfrm>
                <a:off x="2524131" y="3973321"/>
                <a:ext cx="1531944" cy="2762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R="0" algn="ctr" defTabSz="914400"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1" kern="1200" cap="none" spc="0" normalizeH="0" baseline="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数据细分</a:t>
                </a:r>
                <a:endParaRPr kumimoji="0" lang="zh-CN" altLang="en-US" sz="1200" b="1" kern="1200" cap="none" spc="0" normalizeH="0" baseline="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2" name="圆角矩形 61"/>
              <p:cNvSpPr/>
              <p:nvPr/>
            </p:nvSpPr>
            <p:spPr>
              <a:xfrm>
                <a:off x="2600331" y="3525627"/>
                <a:ext cx="1393830" cy="328627"/>
              </a:xfrm>
              <a:prstGeom prst="roundRect">
                <a:avLst/>
              </a:prstGeom>
              <a:solidFill>
                <a:schemeClr val="bg1"/>
              </a:solidFill>
              <a:ln w="2540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确定发送频率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cxnSp>
            <p:nvCxnSpPr>
              <p:cNvPr id="63" name="肘形连接符 62"/>
              <p:cNvCxnSpPr>
                <a:endCxn id="62" idx="0"/>
              </p:cNvCxnSpPr>
              <p:nvPr/>
            </p:nvCxnSpPr>
            <p:spPr>
              <a:xfrm rot="5400000">
                <a:off x="3160716" y="3389096"/>
                <a:ext cx="271474" cy="1588"/>
              </a:xfrm>
              <a:prstGeom prst="bentConnector3">
                <a:avLst>
                  <a:gd name="adj1" fmla="val 50000"/>
                </a:avLst>
              </a:prstGeom>
              <a:ln w="1905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300" name="TextBox 59"/>
          <p:cNvSpPr txBox="1"/>
          <p:nvPr/>
        </p:nvSpPr>
        <p:spPr>
          <a:xfrm>
            <a:off x="571500" y="2214563"/>
            <a:ext cx="85725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①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5301" name="TextBox 63"/>
          <p:cNvSpPr txBox="1"/>
          <p:nvPr/>
        </p:nvSpPr>
        <p:spPr>
          <a:xfrm>
            <a:off x="1857375" y="1857375"/>
            <a:ext cx="85725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②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5302" name="TextBox 68"/>
          <p:cNvSpPr txBox="1"/>
          <p:nvPr/>
        </p:nvSpPr>
        <p:spPr>
          <a:xfrm>
            <a:off x="6829425" y="4038600"/>
            <a:ext cx="85725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⑦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5303" name="TextBox 69"/>
          <p:cNvSpPr txBox="1"/>
          <p:nvPr/>
        </p:nvSpPr>
        <p:spPr>
          <a:xfrm>
            <a:off x="5072063" y="2247900"/>
            <a:ext cx="85725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⑥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5304" name="TextBox 70"/>
          <p:cNvSpPr txBox="1"/>
          <p:nvPr/>
        </p:nvSpPr>
        <p:spPr>
          <a:xfrm>
            <a:off x="1862138" y="3043238"/>
            <a:ext cx="85725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④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5305" name="TextBox 71"/>
          <p:cNvSpPr txBox="1"/>
          <p:nvPr/>
        </p:nvSpPr>
        <p:spPr>
          <a:xfrm>
            <a:off x="1857375" y="3605213"/>
            <a:ext cx="85725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⑤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5306" name="TextBox 72"/>
          <p:cNvSpPr txBox="1"/>
          <p:nvPr/>
        </p:nvSpPr>
        <p:spPr>
          <a:xfrm>
            <a:off x="1862138" y="2424113"/>
            <a:ext cx="85725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③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56322" name="标题 1"/>
          <p:cNvSpPr txBox="1"/>
          <p:nvPr/>
        </p:nvSpPr>
        <p:spPr>
          <a:xfrm>
            <a:off x="452438" y="577850"/>
            <a:ext cx="2786062" cy="3651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Step.2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确定细分维度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323" name="组合 46"/>
          <p:cNvGrpSpPr/>
          <p:nvPr/>
        </p:nvGrpSpPr>
        <p:grpSpPr>
          <a:xfrm>
            <a:off x="571500" y="1243013"/>
            <a:ext cx="8010525" cy="3186112"/>
            <a:chOff x="561946" y="1162040"/>
            <a:chExt cx="8010582" cy="3186135"/>
          </a:xfrm>
        </p:grpSpPr>
        <p:sp>
          <p:nvSpPr>
            <p:cNvPr id="16" name="矩形 15"/>
            <p:cNvSpPr/>
            <p:nvPr/>
          </p:nvSpPr>
          <p:spPr bwMode="auto">
            <a:xfrm>
              <a:off x="2778112" y="1162040"/>
              <a:ext cx="3000396" cy="742955"/>
            </a:xfrm>
            <a:prstGeom prst="rect">
              <a:avLst/>
            </a:prstGeom>
            <a:solidFill>
              <a:srgbClr val="C00000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6325" name="TextBox 6"/>
            <p:cNvSpPr txBox="1"/>
            <p:nvPr/>
          </p:nvSpPr>
          <p:spPr>
            <a:xfrm>
              <a:off x="2901937" y="1252468"/>
              <a:ext cx="2058322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顾客生命周期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326" name="TextBox 7"/>
            <p:cNvSpPr txBox="1"/>
            <p:nvPr/>
          </p:nvSpPr>
          <p:spPr>
            <a:xfrm>
              <a:off x="2911461" y="1507965"/>
              <a:ext cx="2733695" cy="34624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341630" indent="-341630">
                <a:lnSpc>
                  <a:spcPct val="150000"/>
                </a:lnSpc>
              </a:pPr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新加入、潜在待转化、保有、流失</a:t>
              </a:r>
              <a:endParaRPr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 bwMode="auto">
            <a:xfrm>
              <a:off x="5849947" y="1162040"/>
              <a:ext cx="2714644" cy="742955"/>
            </a:xfrm>
            <a:prstGeom prst="rect">
              <a:avLst/>
            </a:prstGeom>
            <a:solidFill>
              <a:srgbClr val="FFC000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6328" name="TextBox 6"/>
            <p:cNvSpPr txBox="1"/>
            <p:nvPr/>
          </p:nvSpPr>
          <p:spPr>
            <a:xfrm>
              <a:off x="5961978" y="1252468"/>
              <a:ext cx="186229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人口特征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329" name="TextBox 7"/>
            <p:cNvSpPr txBox="1"/>
            <p:nvPr/>
          </p:nvSpPr>
          <p:spPr>
            <a:xfrm>
              <a:off x="5980120" y="1571618"/>
              <a:ext cx="2473343" cy="2616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地区、年龄、性别、职业、收入等</a:t>
              </a:r>
              <a:endPara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 bwMode="auto">
            <a:xfrm>
              <a:off x="4278310" y="1966908"/>
              <a:ext cx="4286280" cy="742955"/>
            </a:xfrm>
            <a:prstGeom prst="rect">
              <a:avLst/>
            </a:prstGeom>
            <a:solidFill>
              <a:srgbClr val="C00000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6331" name="TextBox 6"/>
            <p:cNvSpPr txBox="1"/>
            <p:nvPr/>
          </p:nvSpPr>
          <p:spPr>
            <a:xfrm>
              <a:off x="4367002" y="2057366"/>
              <a:ext cx="2471964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购买偏好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332" name="TextBox 7"/>
            <p:cNvSpPr txBox="1"/>
            <p:nvPr/>
          </p:nvSpPr>
          <p:spPr>
            <a:xfrm>
              <a:off x="4383349" y="2376515"/>
              <a:ext cx="3976452" cy="2616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购买过</a:t>
              </a:r>
              <a:r>
                <a: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类产品、购买过</a:t>
              </a:r>
              <a:r>
                <a: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类产品、购买过</a:t>
              </a:r>
              <a:r>
                <a: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类产品</a:t>
              </a:r>
              <a:r>
                <a: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</a:t>
              </a:r>
              <a:endPara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 bwMode="auto">
            <a:xfrm>
              <a:off x="4214810" y="3605220"/>
              <a:ext cx="4357718" cy="742955"/>
            </a:xfrm>
            <a:prstGeom prst="rect">
              <a:avLst/>
            </a:prstGeom>
            <a:solidFill>
              <a:srgbClr val="C00000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6334" name="TextBox 6"/>
            <p:cNvSpPr txBox="1"/>
            <p:nvPr/>
          </p:nvSpPr>
          <p:spPr>
            <a:xfrm>
              <a:off x="4348377" y="3695648"/>
              <a:ext cx="174768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注册时间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335" name="TextBox 7"/>
            <p:cNvSpPr txBox="1"/>
            <p:nvPr/>
          </p:nvSpPr>
          <p:spPr>
            <a:xfrm>
              <a:off x="4365402" y="4014798"/>
              <a:ext cx="2992680" cy="2616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个月内、</a:t>
              </a:r>
              <a:r>
                <a: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个月</a:t>
              </a:r>
              <a:r>
                <a: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-1</a:t>
              </a:r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年、 </a:t>
              </a:r>
              <a:r>
                <a: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1-3</a:t>
              </a:r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年、</a:t>
              </a:r>
              <a:r>
                <a: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年以上</a:t>
              </a:r>
              <a:r>
                <a: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</a:t>
              </a:r>
              <a:endPara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 bwMode="auto">
            <a:xfrm>
              <a:off x="563534" y="3605220"/>
              <a:ext cx="3579837" cy="742955"/>
            </a:xfrm>
            <a:prstGeom prst="rect">
              <a:avLst/>
            </a:prstGeom>
            <a:solidFill>
              <a:srgbClr val="FFC000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0" name="矩形 39"/>
            <p:cNvSpPr/>
            <p:nvPr/>
          </p:nvSpPr>
          <p:spPr bwMode="auto">
            <a:xfrm>
              <a:off x="563534" y="1966908"/>
              <a:ext cx="3643338" cy="742955"/>
            </a:xfrm>
            <a:prstGeom prst="rect">
              <a:avLst/>
            </a:prstGeom>
            <a:solidFill>
              <a:srgbClr val="FFC000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6338" name="TextBox 6"/>
            <p:cNvSpPr txBox="1"/>
            <p:nvPr/>
          </p:nvSpPr>
          <p:spPr>
            <a:xfrm>
              <a:off x="680457" y="2057366"/>
              <a:ext cx="194359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消费能力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339" name="TextBox 7"/>
            <p:cNvSpPr txBox="1"/>
            <p:nvPr/>
          </p:nvSpPr>
          <p:spPr>
            <a:xfrm>
              <a:off x="699391" y="2376516"/>
              <a:ext cx="3507481" cy="2616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月均消费额大于</a:t>
              </a: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元、平均客单价大于</a:t>
              </a: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元</a:t>
              </a: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…</a:t>
              </a:r>
              <a:endPara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 bwMode="auto">
            <a:xfrm>
              <a:off x="563534" y="1162040"/>
              <a:ext cx="2143140" cy="742955"/>
            </a:xfrm>
            <a:prstGeom prst="rect">
              <a:avLst/>
            </a:prstGeom>
            <a:solidFill>
              <a:srgbClr val="C00000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6341" name="TextBox 6"/>
            <p:cNvSpPr txBox="1"/>
            <p:nvPr/>
          </p:nvSpPr>
          <p:spPr>
            <a:xfrm>
              <a:off x="687359" y="1252472"/>
              <a:ext cx="2058322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邮件活跃度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342" name="TextBox 7"/>
            <p:cNvSpPr txBox="1"/>
            <p:nvPr/>
          </p:nvSpPr>
          <p:spPr>
            <a:xfrm>
              <a:off x="696884" y="1488929"/>
              <a:ext cx="2357454" cy="3158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341630" indent="-341630">
                <a:lnSpc>
                  <a:spcPct val="150000"/>
                </a:lnSpc>
              </a:pPr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活跃、一般、沉睡</a:t>
              </a:r>
              <a:endParaRPr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 bwMode="auto">
            <a:xfrm>
              <a:off x="4929190" y="2786064"/>
              <a:ext cx="3633813" cy="742955"/>
            </a:xfrm>
            <a:prstGeom prst="rect">
              <a:avLst/>
            </a:prstGeom>
            <a:solidFill>
              <a:srgbClr val="FFC000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6344" name="TextBox 6"/>
            <p:cNvSpPr txBox="1"/>
            <p:nvPr/>
          </p:nvSpPr>
          <p:spPr>
            <a:xfrm>
              <a:off x="664452" y="3686183"/>
              <a:ext cx="1862291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会员级别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345" name="TextBox 7"/>
            <p:cNvSpPr txBox="1"/>
            <p:nvPr/>
          </p:nvSpPr>
          <p:spPr>
            <a:xfrm>
              <a:off x="682594" y="4005333"/>
              <a:ext cx="3370290" cy="2616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普通会员、高级会员、</a:t>
              </a: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VIP</a:t>
              </a:r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会员</a:t>
              </a: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…</a:t>
              </a:r>
              <a:endPara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 bwMode="auto">
            <a:xfrm>
              <a:off x="561946" y="2786064"/>
              <a:ext cx="4295806" cy="742955"/>
            </a:xfrm>
            <a:prstGeom prst="rect">
              <a:avLst/>
            </a:prstGeom>
            <a:solidFill>
              <a:srgbClr val="C00000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6347" name="TextBox 6"/>
            <p:cNvSpPr txBox="1"/>
            <p:nvPr/>
          </p:nvSpPr>
          <p:spPr>
            <a:xfrm>
              <a:off x="650642" y="2876492"/>
              <a:ext cx="2471964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邮件点击偏好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348" name="TextBox 7"/>
            <p:cNvSpPr txBox="1"/>
            <p:nvPr/>
          </p:nvSpPr>
          <p:spPr>
            <a:xfrm>
              <a:off x="666988" y="3195641"/>
              <a:ext cx="3976452" cy="2616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</a:t>
              </a:r>
              <a:r>
                <a: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类内容感兴趣、对</a:t>
              </a:r>
              <a:r>
                <a: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类内容感兴趣、对</a:t>
              </a:r>
              <a:r>
                <a: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类内容感兴趣</a:t>
              </a:r>
              <a:r>
                <a: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</a:t>
              </a:r>
              <a:endPara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349" name="TextBox 7"/>
            <p:cNvSpPr txBox="1"/>
            <p:nvPr/>
          </p:nvSpPr>
          <p:spPr>
            <a:xfrm>
              <a:off x="5094971" y="3191209"/>
              <a:ext cx="2473343" cy="2616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每周</a:t>
              </a: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封、每两周</a:t>
              </a: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封、每月</a:t>
              </a: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封</a:t>
              </a:r>
              <a:endPara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350" name="TextBox 6"/>
            <p:cNvSpPr txBox="1"/>
            <p:nvPr/>
          </p:nvSpPr>
          <p:spPr>
            <a:xfrm>
              <a:off x="5076829" y="2872059"/>
              <a:ext cx="186229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用户希望的接收频率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57346" name="标题 1"/>
          <p:cNvSpPr txBox="1"/>
          <p:nvPr/>
        </p:nvSpPr>
        <p:spPr>
          <a:xfrm>
            <a:off x="495300" y="571500"/>
            <a:ext cx="2786063" cy="3651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Step.3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划分优先级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604838" y="1214438"/>
            <a:ext cx="7872413" cy="4763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348" name="组合 28"/>
          <p:cNvGrpSpPr/>
          <p:nvPr/>
        </p:nvGrpSpPr>
        <p:grpSpPr>
          <a:xfrm>
            <a:off x="3314700" y="1603375"/>
            <a:ext cx="4872038" cy="3144838"/>
            <a:chOff x="333345" y="1304917"/>
            <a:chExt cx="4872073" cy="3001597"/>
          </a:xfrm>
        </p:grpSpPr>
        <p:grpSp>
          <p:nvGrpSpPr>
            <p:cNvPr id="57350" name="组合 53"/>
            <p:cNvGrpSpPr/>
            <p:nvPr/>
          </p:nvGrpSpPr>
          <p:grpSpPr>
            <a:xfrm>
              <a:off x="342871" y="1304917"/>
              <a:ext cx="3157559" cy="365507"/>
              <a:chOff x="380971" y="1328729"/>
              <a:chExt cx="3157559" cy="365507"/>
            </a:xfrm>
          </p:grpSpPr>
          <p:sp>
            <p:nvSpPr>
              <p:cNvPr id="44" name="五边形 43"/>
              <p:cNvSpPr/>
              <p:nvPr/>
            </p:nvSpPr>
            <p:spPr>
              <a:xfrm>
                <a:off x="1695430" y="1345397"/>
                <a:ext cx="1843101" cy="327281"/>
              </a:xfrm>
              <a:prstGeom prst="homePlate">
                <a:avLst/>
              </a:prstGeom>
              <a:solidFill>
                <a:srgbClr val="C00000">
                  <a:alpha val="86000"/>
                </a:srgb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    顾客生命周期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7370" name="标题 1"/>
              <p:cNvSpPr txBox="1"/>
              <p:nvPr/>
            </p:nvSpPr>
            <p:spPr>
              <a:xfrm>
                <a:off x="380971" y="1328729"/>
                <a:ext cx="1404947" cy="36550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 anchorCtr="0"/>
              <a:p>
                <a:pPr algn="ctr"/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优先级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351" name="组合 54"/>
            <p:cNvGrpSpPr/>
            <p:nvPr/>
          </p:nvGrpSpPr>
          <p:grpSpPr>
            <a:xfrm>
              <a:off x="338108" y="1744278"/>
              <a:ext cx="3019446" cy="365507"/>
              <a:chOff x="371140" y="1328729"/>
              <a:chExt cx="2987024" cy="365507"/>
            </a:xfrm>
          </p:grpSpPr>
          <p:sp>
            <p:nvSpPr>
              <p:cNvPr id="56" name="五边形 55"/>
              <p:cNvSpPr/>
              <p:nvPr/>
            </p:nvSpPr>
            <p:spPr>
              <a:xfrm>
                <a:off x="1676196" y="1345441"/>
                <a:ext cx="1681969" cy="327281"/>
              </a:xfrm>
              <a:prstGeom prst="homePlate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    邮件活跃度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7368" name="标题 1"/>
              <p:cNvSpPr txBox="1"/>
              <p:nvPr/>
            </p:nvSpPr>
            <p:spPr>
              <a:xfrm>
                <a:off x="371140" y="1328729"/>
                <a:ext cx="1404946" cy="36550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 anchorCtr="0"/>
              <a:p>
                <a:pPr algn="ctr"/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优先级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352" name="组合 57"/>
            <p:cNvGrpSpPr/>
            <p:nvPr/>
          </p:nvGrpSpPr>
          <p:grpSpPr>
            <a:xfrm>
              <a:off x="347633" y="2187193"/>
              <a:ext cx="4672046" cy="365507"/>
              <a:chOff x="380971" y="1328729"/>
              <a:chExt cx="4672046" cy="365507"/>
            </a:xfrm>
          </p:grpSpPr>
          <p:sp>
            <p:nvSpPr>
              <p:cNvPr id="59" name="五边形 58"/>
              <p:cNvSpPr/>
              <p:nvPr/>
            </p:nvSpPr>
            <p:spPr>
              <a:xfrm>
                <a:off x="1695431" y="1344962"/>
                <a:ext cx="3357586" cy="328796"/>
              </a:xfrm>
              <a:prstGeom prst="homePlate">
                <a:avLst/>
              </a:prstGeom>
              <a:solidFill>
                <a:srgbClr val="C00000">
                  <a:alpha val="86000"/>
                </a:srgb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    人口特征中的“非黑即白”类属性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7366" name="标题 1"/>
              <p:cNvSpPr txBox="1"/>
              <p:nvPr/>
            </p:nvSpPr>
            <p:spPr>
              <a:xfrm>
                <a:off x="380971" y="1328729"/>
                <a:ext cx="1404947" cy="36550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 anchorCtr="0"/>
              <a:p>
                <a:pPr algn="ctr"/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优先级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353" name="组合 60"/>
            <p:cNvGrpSpPr/>
            <p:nvPr/>
          </p:nvGrpSpPr>
          <p:grpSpPr>
            <a:xfrm>
              <a:off x="333345" y="2624138"/>
              <a:ext cx="2738457" cy="365507"/>
              <a:chOff x="371140" y="1328729"/>
              <a:chExt cx="2709052" cy="365507"/>
            </a:xfrm>
          </p:grpSpPr>
          <p:sp>
            <p:nvSpPr>
              <p:cNvPr id="62" name="五边形 61"/>
              <p:cNvSpPr/>
              <p:nvPr/>
            </p:nvSpPr>
            <p:spPr>
              <a:xfrm>
                <a:off x="1676197" y="1345908"/>
                <a:ext cx="1403996" cy="327281"/>
              </a:xfrm>
              <a:prstGeom prst="homePlate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    购买偏好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7364" name="标题 1"/>
              <p:cNvSpPr txBox="1"/>
              <p:nvPr/>
            </p:nvSpPr>
            <p:spPr>
              <a:xfrm>
                <a:off x="371140" y="1328729"/>
                <a:ext cx="1404946" cy="36550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 anchorCtr="0"/>
              <a:p>
                <a:pPr algn="ctr"/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优先级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354" name="组合 63"/>
            <p:cNvGrpSpPr/>
            <p:nvPr/>
          </p:nvGrpSpPr>
          <p:grpSpPr>
            <a:xfrm>
              <a:off x="342871" y="3074232"/>
              <a:ext cx="3157559" cy="365507"/>
              <a:chOff x="361921" y="1328729"/>
              <a:chExt cx="3157559" cy="365507"/>
            </a:xfrm>
          </p:grpSpPr>
          <p:sp>
            <p:nvSpPr>
              <p:cNvPr id="65" name="五边形 64"/>
              <p:cNvSpPr/>
              <p:nvPr/>
            </p:nvSpPr>
            <p:spPr>
              <a:xfrm>
                <a:off x="1695430" y="1345826"/>
                <a:ext cx="1824051" cy="327281"/>
              </a:xfrm>
              <a:prstGeom prst="homePlate">
                <a:avLst/>
              </a:prstGeom>
              <a:solidFill>
                <a:srgbClr val="C00000">
                  <a:alpha val="86000"/>
                </a:srgb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    邮件点击偏好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7362" name="标题 1"/>
              <p:cNvSpPr txBox="1"/>
              <p:nvPr/>
            </p:nvSpPr>
            <p:spPr>
              <a:xfrm>
                <a:off x="361921" y="1328729"/>
                <a:ext cx="1404947" cy="36550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 anchorCtr="0"/>
              <a:p>
                <a:pPr algn="ctr"/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优先级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355" name="组合 66"/>
            <p:cNvGrpSpPr/>
            <p:nvPr/>
          </p:nvGrpSpPr>
          <p:grpSpPr>
            <a:xfrm>
              <a:off x="338108" y="3511177"/>
              <a:ext cx="3610001" cy="365507"/>
              <a:chOff x="361717" y="1328729"/>
              <a:chExt cx="3571239" cy="365507"/>
            </a:xfrm>
          </p:grpSpPr>
          <p:sp>
            <p:nvSpPr>
              <p:cNvPr id="68" name="五边形 67"/>
              <p:cNvSpPr/>
              <p:nvPr/>
            </p:nvSpPr>
            <p:spPr>
              <a:xfrm>
                <a:off x="1676196" y="1345257"/>
                <a:ext cx="2256760" cy="327281"/>
              </a:xfrm>
              <a:prstGeom prst="homePlate">
                <a:avLst/>
              </a:prstGeom>
              <a:solidFill>
                <a:srgbClr val="FFC000">
                  <a:alpha val="85000"/>
                </a:srgb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    会员级别、消费能力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7360" name="标题 1"/>
              <p:cNvSpPr txBox="1"/>
              <p:nvPr/>
            </p:nvSpPr>
            <p:spPr>
              <a:xfrm>
                <a:off x="361717" y="1328729"/>
                <a:ext cx="1404946" cy="36550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 anchorCtr="0"/>
              <a:p>
                <a:pPr algn="ctr"/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优先级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356" name="组合 69"/>
            <p:cNvGrpSpPr/>
            <p:nvPr/>
          </p:nvGrpSpPr>
          <p:grpSpPr>
            <a:xfrm>
              <a:off x="352396" y="3941007"/>
              <a:ext cx="4853022" cy="365507"/>
              <a:chOff x="380971" y="1328729"/>
              <a:chExt cx="4853022" cy="365507"/>
            </a:xfrm>
          </p:grpSpPr>
          <p:sp>
            <p:nvSpPr>
              <p:cNvPr id="71" name="五边形 70"/>
              <p:cNvSpPr/>
              <p:nvPr/>
            </p:nvSpPr>
            <p:spPr>
              <a:xfrm>
                <a:off x="1695429" y="1345742"/>
                <a:ext cx="3538564" cy="327281"/>
              </a:xfrm>
              <a:prstGeom prst="homePlate">
                <a:avLst/>
              </a:prstGeom>
              <a:solidFill>
                <a:srgbClr val="C00000">
                  <a:alpha val="86000"/>
                </a:srgb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    注册时间、人口特征、网站活跃度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7358" name="标题 1"/>
              <p:cNvSpPr txBox="1"/>
              <p:nvPr/>
            </p:nvSpPr>
            <p:spPr>
              <a:xfrm>
                <a:off x="380971" y="1328729"/>
                <a:ext cx="1404947" cy="36550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 anchorCtr="0"/>
              <a:p>
                <a:pPr algn="ctr"/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优先级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7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57349" name="Picture 2" descr="C:\Documents and Settings\Administrator\Local Settings\Temp\SoEasy\E7B7A3D79D597855A94BCD887D7469A5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263" y="1870075"/>
            <a:ext cx="2368550" cy="2825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58370" name="标题 1"/>
          <p:cNvSpPr txBox="1"/>
          <p:nvPr/>
        </p:nvSpPr>
        <p:spPr>
          <a:xfrm>
            <a:off x="495300" y="571500"/>
            <a:ext cx="2786063" cy="3651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Step.6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修正分组结果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2862263"/>
            <a:ext cx="9144000" cy="1584325"/>
          </a:xfrm>
          <a:prstGeom prst="rect">
            <a:avLst/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19" tIns="45709" rIns="91419" bIns="45709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TW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0" y="1285875"/>
            <a:ext cx="9144000" cy="1576388"/>
          </a:xfrm>
          <a:prstGeom prst="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19" tIns="45709" rIns="91419" bIns="45709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TW" alt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8373" name="文字方塊 6"/>
          <p:cNvSpPr txBox="1"/>
          <p:nvPr/>
        </p:nvSpPr>
        <p:spPr>
          <a:xfrm>
            <a:off x="2771775" y="1738313"/>
            <a:ext cx="6048375" cy="692150"/>
          </a:xfrm>
          <a:prstGeom prst="rect">
            <a:avLst/>
          </a:prstGeom>
          <a:noFill/>
          <a:ln w="9525">
            <a:noFill/>
          </a:ln>
        </p:spPr>
        <p:txBody>
          <a:bodyPr lIns="91419" tIns="45709" rIns="91419" bIns="45709">
            <a:spAutoFit/>
          </a:bodyPr>
          <a:p>
            <a:pPr>
              <a:spcBef>
                <a:spcPts val="6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查看所有细分组群数据量</a:t>
            </a:r>
            <a:endParaRPr lang="en-US" altLang="zh-CN" sz="2000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如果某一组群数据量过少，应该将此组群并入其它大组群</a:t>
            </a:r>
            <a:endParaRPr lang="zh-TW" altLang="en-US" sz="1400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8374" name="文字方塊 8"/>
          <p:cNvSpPr txBox="1"/>
          <p:nvPr/>
        </p:nvSpPr>
        <p:spPr>
          <a:xfrm>
            <a:off x="2771775" y="3325813"/>
            <a:ext cx="5832475" cy="692150"/>
          </a:xfrm>
          <a:prstGeom prst="rect">
            <a:avLst/>
          </a:prstGeom>
          <a:noFill/>
          <a:ln w="9525">
            <a:noFill/>
          </a:ln>
        </p:spPr>
        <p:txBody>
          <a:bodyPr lIns="91419" tIns="45709" rIns="91419" bIns="45709">
            <a:spAutoFit/>
          </a:bodyPr>
          <a:p>
            <a:pPr>
              <a:spcBef>
                <a:spcPts val="600"/>
              </a:spcBef>
            </a:pPr>
            <a:r>
              <a:rPr lang="zh-CN" altLang="en-US" sz="2000" b="1" dirty="0">
                <a:latin typeface="Calibri" panose="020F0502020204030204" pitchFamily="34" charset="0"/>
                <a:ea typeface="微软雅黑" panose="020B0503020204020204" pitchFamily="34" charset="-122"/>
              </a:rPr>
              <a:t>对所有组群匹配邮件模板</a:t>
            </a:r>
            <a:endParaRPr lang="en-US" altLang="zh-TW" sz="2000" b="1" dirty="0">
              <a:latin typeface="Calibri" panose="020F0502020204030204" pitchFamily="34" charset="0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1400" b="1" dirty="0">
                <a:latin typeface="Calibri" panose="020F0502020204030204" pitchFamily="34" charset="0"/>
                <a:ea typeface="微软雅黑" panose="020B0503020204020204" pitchFamily="34" charset="-122"/>
              </a:rPr>
              <a:t>如果发现某些组群无法独立对应模板，应该将其与其它组群合并</a:t>
            </a:r>
            <a:endParaRPr lang="zh-TW" altLang="en-US" sz="1400" b="1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橢圓 13"/>
          <p:cNvSpPr/>
          <p:nvPr/>
        </p:nvSpPr>
        <p:spPr>
          <a:xfrm>
            <a:off x="755650" y="1495425"/>
            <a:ext cx="1223963" cy="122396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09" rIns="91419" bIns="45709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数据提取</a:t>
            </a: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橢圓 14"/>
          <p:cNvSpPr/>
          <p:nvPr/>
        </p:nvSpPr>
        <p:spPr>
          <a:xfrm>
            <a:off x="755650" y="3079750"/>
            <a:ext cx="1223963" cy="1223963"/>
          </a:xfrm>
          <a:prstGeom prst="ellipse">
            <a:avLst/>
          </a:prstGeom>
          <a:noFill/>
          <a:ln>
            <a:solidFill>
              <a:schemeClr val="tx1"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09" rIns="91419" bIns="45709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模板匹配</a:t>
            </a: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8" name="TextBox 7"/>
          <p:cNvSpPr txBox="1"/>
          <p:nvPr/>
        </p:nvSpPr>
        <p:spPr>
          <a:xfrm>
            <a:off x="2071688" y="428625"/>
            <a:ext cx="47863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互动营销邮件该怎么发</a:t>
            </a:r>
            <a:endParaRPr kumimoji="0" lang="zh-CN" altLang="en-US" sz="32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514350" y="2366963"/>
            <a:ext cx="1143000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关联类型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928813" y="2366963"/>
            <a:ext cx="1143000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关联规则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357563" y="2366963"/>
            <a:ext cx="1143000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内容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072063" y="2357438"/>
            <a:ext cx="1143000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867525" y="2357438"/>
            <a:ext cx="1143000" cy="571500"/>
          </a:xfrm>
          <a:prstGeom prst="round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发送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9400" name="TextBox 11"/>
          <p:cNvSpPr txBox="1"/>
          <p:nvPr/>
        </p:nvSpPr>
        <p:spPr>
          <a:xfrm>
            <a:off x="895350" y="1624013"/>
            <a:ext cx="1285875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建议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47663" y="1138238"/>
            <a:ext cx="8429625" cy="361950"/>
          </a:xfrm>
          <a:prstGeom prst="rect">
            <a:avLst/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ISP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（邮件营销服务商）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7188" y="3857625"/>
            <a:ext cx="8429625" cy="361950"/>
          </a:xfrm>
          <a:prstGeom prst="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企业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下箭头 16"/>
          <p:cNvSpPr/>
          <p:nvPr/>
        </p:nvSpPr>
        <p:spPr>
          <a:xfrm>
            <a:off x="857250" y="1643063"/>
            <a:ext cx="428625" cy="357188"/>
          </a:xfrm>
          <a:prstGeom prst="downArrow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下箭头 21"/>
          <p:cNvSpPr/>
          <p:nvPr/>
        </p:nvSpPr>
        <p:spPr>
          <a:xfrm rot="10800000">
            <a:off x="5438775" y="3286125"/>
            <a:ext cx="485775" cy="509588"/>
          </a:xfrm>
          <a:prstGeom prst="downArrow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405" name="TextBox 23"/>
          <p:cNvSpPr txBox="1"/>
          <p:nvPr/>
        </p:nvSpPr>
        <p:spPr>
          <a:xfrm>
            <a:off x="6257925" y="1549400"/>
            <a:ext cx="1285875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提供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发送平台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下箭头 24"/>
          <p:cNvSpPr/>
          <p:nvPr/>
        </p:nvSpPr>
        <p:spPr>
          <a:xfrm>
            <a:off x="7215188" y="1614488"/>
            <a:ext cx="428625" cy="357188"/>
          </a:xfrm>
          <a:prstGeom prst="downArrow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下箭头 25"/>
          <p:cNvSpPr/>
          <p:nvPr/>
        </p:nvSpPr>
        <p:spPr>
          <a:xfrm rot="10800000">
            <a:off x="3729038" y="3276600"/>
            <a:ext cx="485775" cy="509588"/>
          </a:xfrm>
          <a:prstGeom prst="downArrow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下箭头 26"/>
          <p:cNvSpPr/>
          <p:nvPr/>
        </p:nvSpPr>
        <p:spPr>
          <a:xfrm rot="10800000">
            <a:off x="7158038" y="3286125"/>
            <a:ext cx="485775" cy="509588"/>
          </a:xfrm>
          <a:prstGeom prst="downArrow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409" name="TextBox 33"/>
          <p:cNvSpPr txBox="1"/>
          <p:nvPr/>
        </p:nvSpPr>
        <p:spPr>
          <a:xfrm>
            <a:off x="5500688" y="3352800"/>
            <a:ext cx="1285875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制作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410" name="TextBox 27"/>
          <p:cNvSpPr txBox="1"/>
          <p:nvPr/>
        </p:nvSpPr>
        <p:spPr>
          <a:xfrm>
            <a:off x="4367213" y="1528763"/>
            <a:ext cx="14811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建议或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设计制作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下箭头 28"/>
          <p:cNvSpPr/>
          <p:nvPr/>
        </p:nvSpPr>
        <p:spPr>
          <a:xfrm>
            <a:off x="5438775" y="1619250"/>
            <a:ext cx="428625" cy="357188"/>
          </a:xfrm>
          <a:prstGeom prst="downArrow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412" name="TextBox 29"/>
          <p:cNvSpPr txBox="1"/>
          <p:nvPr/>
        </p:nvSpPr>
        <p:spPr>
          <a:xfrm>
            <a:off x="928688" y="3409950"/>
            <a:ext cx="1285875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创建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下箭头 31"/>
          <p:cNvSpPr/>
          <p:nvPr/>
        </p:nvSpPr>
        <p:spPr>
          <a:xfrm rot="10800000">
            <a:off x="876300" y="3286125"/>
            <a:ext cx="485775" cy="509588"/>
          </a:xfrm>
          <a:prstGeom prst="downArrow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414" name="TextBox 32"/>
          <p:cNvSpPr txBox="1"/>
          <p:nvPr/>
        </p:nvSpPr>
        <p:spPr>
          <a:xfrm>
            <a:off x="3967163" y="3376613"/>
            <a:ext cx="1285875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对应规则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下箭头 30"/>
          <p:cNvSpPr/>
          <p:nvPr/>
        </p:nvSpPr>
        <p:spPr>
          <a:xfrm rot="10800000">
            <a:off x="2295525" y="3267075"/>
            <a:ext cx="485775" cy="509588"/>
          </a:xfrm>
          <a:prstGeom prst="downArrow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416" name="TextBox 34"/>
          <p:cNvSpPr txBox="1"/>
          <p:nvPr/>
        </p:nvSpPr>
        <p:spPr>
          <a:xfrm>
            <a:off x="2443163" y="3409950"/>
            <a:ext cx="1285875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开发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417" name="TextBox 35"/>
          <p:cNvSpPr txBox="1"/>
          <p:nvPr/>
        </p:nvSpPr>
        <p:spPr>
          <a:xfrm>
            <a:off x="7234238" y="3357563"/>
            <a:ext cx="1285875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1357313" y="4514850"/>
            <a:ext cx="928688" cy="2857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CRM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2643188" y="4514850"/>
            <a:ext cx="1428750" cy="2857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产品关联规则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4500563" y="4514850"/>
            <a:ext cx="1428750" cy="2857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猜你喜欢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9421" name="TextBox 27"/>
          <p:cNvSpPr txBox="1"/>
          <p:nvPr/>
        </p:nvSpPr>
        <p:spPr>
          <a:xfrm>
            <a:off x="2519363" y="1509713"/>
            <a:ext cx="14811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提供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CMS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工具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下箭头 35"/>
          <p:cNvSpPr/>
          <p:nvPr/>
        </p:nvSpPr>
        <p:spPr>
          <a:xfrm>
            <a:off x="3643313" y="1622425"/>
            <a:ext cx="428625" cy="357188"/>
          </a:xfrm>
          <a:prstGeom prst="downArrow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6286500" y="4514850"/>
            <a:ext cx="1428750" cy="2857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网站行为分析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357188" y="4481513"/>
            <a:ext cx="8429625" cy="366713"/>
          </a:xfrm>
          <a:prstGeom prst="roundRect">
            <a:avLst/>
          </a:prstGeom>
          <a:noFill/>
          <a:ln w="15875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" name="下箭头 38"/>
          <p:cNvSpPr/>
          <p:nvPr/>
        </p:nvSpPr>
        <p:spPr>
          <a:xfrm rot="10800000">
            <a:off x="4838700" y="4229100"/>
            <a:ext cx="485775" cy="214313"/>
          </a:xfrm>
          <a:prstGeom prst="downArrow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60418" name="TextBox 3"/>
          <p:cNvSpPr txBox="1"/>
          <p:nvPr/>
        </p:nvSpPr>
        <p:spPr>
          <a:xfrm>
            <a:off x="2071688" y="2071688"/>
            <a:ext cx="4857750" cy="708025"/>
          </a:xfrm>
          <a:prstGeom prst="rect">
            <a:avLst/>
          </a:prstGeom>
          <a:solidFill>
            <a:srgbClr val="C00000">
              <a:alpha val="79999"/>
            </a:srgbClr>
          </a:solidFill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en-US" altLang="zh-CN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Part.3 </a:t>
            </a:r>
            <a:r>
              <a: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如何有效送达</a:t>
            </a:r>
            <a:endParaRPr lang="zh-CN" altLang="en-US" sz="4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5" name="圆角矩形 4"/>
          <p:cNvSpPr/>
          <p:nvPr/>
        </p:nvSpPr>
        <p:spPr bwMode="auto">
          <a:xfrm>
            <a:off x="3357563" y="2071688"/>
            <a:ext cx="2030413" cy="1416050"/>
          </a:xfrm>
          <a:prstGeom prst="round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了解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ESP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规范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圆角矩形 7"/>
          <p:cNvSpPr/>
          <p:nvPr/>
        </p:nvSpPr>
        <p:spPr bwMode="auto">
          <a:xfrm>
            <a:off x="714375" y="2071688"/>
            <a:ext cx="2030413" cy="1416050"/>
          </a:xfrm>
          <a:prstGeom prst="roundRect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了解邮箱特点和用户行为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 bwMode="auto">
          <a:xfrm>
            <a:off x="6102350" y="2065338"/>
            <a:ext cx="2032000" cy="1416050"/>
          </a:xfrm>
          <a:prstGeom prst="roundRect">
            <a:avLst/>
          </a:prstGeom>
          <a:solidFill>
            <a:schemeClr val="tx2">
              <a:lumMod val="60000"/>
              <a:lumOff val="4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送达效果监测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90575" y="1357313"/>
            <a:ext cx="7286625" cy="35718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邮件有效送达体系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32" name="矩形 31"/>
          <p:cNvSpPr/>
          <p:nvPr/>
        </p:nvSpPr>
        <p:spPr bwMode="auto">
          <a:xfrm>
            <a:off x="5143504" y="1857370"/>
            <a:ext cx="3500462" cy="2000264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scene3d>
            <a:camera prst="orthographicFront">
              <a:rot lat="0" lon="21599983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2467" name="TextBox 27"/>
          <p:cNvSpPr txBox="1"/>
          <p:nvPr/>
        </p:nvSpPr>
        <p:spPr>
          <a:xfrm>
            <a:off x="714375" y="1928813"/>
            <a:ext cx="3929063" cy="338137"/>
          </a:xfrm>
          <a:prstGeom prst="rect">
            <a:avLst/>
          </a:prstGeom>
          <a:solidFill>
            <a:srgbClr val="C00000">
              <a:alpha val="79999"/>
            </a:srgbClr>
          </a:solidFill>
          <a:ln w="9525">
            <a:noFill/>
          </a:ln>
        </p:spPr>
        <p:txBody>
          <a:bodyPr>
            <a:spAutoFit/>
          </a:bodyPr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网易垃圾箱中的邮件默认只保留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14438" y="2457450"/>
            <a:ext cx="3695700" cy="338138"/>
          </a:xfrm>
          <a:prstGeom prst="rect">
            <a:avLst/>
          </a:prstGeom>
          <a:solidFill>
            <a:srgbClr val="FFC000">
              <a:alpha val="85000"/>
            </a:srgbClr>
          </a:solidFill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16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几乎所有的邮件显著位置都有投诉按钮</a:t>
            </a:r>
            <a:endParaRPr kumimoji="0" lang="zh-CN" altLang="en-US" sz="16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2000" y="3495675"/>
            <a:ext cx="3738563" cy="338138"/>
          </a:xfrm>
          <a:prstGeom prst="rect">
            <a:avLst/>
          </a:prstGeom>
          <a:solidFill>
            <a:srgbClr val="FFC000">
              <a:alpha val="85000"/>
            </a:srgbClr>
          </a:solidFill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16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腾讯、网易等邮箱都是可以快速加白的</a:t>
            </a:r>
            <a:endParaRPr kumimoji="0" lang="zh-CN" altLang="en-US" sz="16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2470" name="TextBox 30"/>
          <p:cNvSpPr txBox="1"/>
          <p:nvPr/>
        </p:nvSpPr>
        <p:spPr>
          <a:xfrm>
            <a:off x="195263" y="2976563"/>
            <a:ext cx="2805112" cy="338137"/>
          </a:xfrm>
          <a:prstGeom prst="rect">
            <a:avLst/>
          </a:prstGeom>
          <a:solidFill>
            <a:srgbClr val="C00000">
              <a:alpha val="79999"/>
            </a:srgbClr>
          </a:solidFill>
          <a:ln w="9525">
            <a:noFill/>
          </a:ln>
        </p:spPr>
        <p:txBody>
          <a:bodyPr>
            <a:spAutoFit/>
          </a:bodyPr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Gmail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收件箱默认不显示图片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471" name="TextBox 10"/>
          <p:cNvSpPr txBox="1"/>
          <p:nvPr/>
        </p:nvSpPr>
        <p:spPr>
          <a:xfrm>
            <a:off x="1143000" y="700088"/>
            <a:ext cx="6858000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了解邮箱特点及邮箱中用户行为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63490" name="TextBox 10"/>
          <p:cNvSpPr txBox="1"/>
          <p:nvPr/>
        </p:nvSpPr>
        <p:spPr>
          <a:xfrm>
            <a:off x="271463" y="561975"/>
            <a:ext cx="357187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网易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邮箱主页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7188" y="2543175"/>
            <a:ext cx="661988" cy="1714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2425" y="1724025"/>
            <a:ext cx="661988" cy="1714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7188" y="2752725"/>
            <a:ext cx="661988" cy="1714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3494" name="组合 25"/>
          <p:cNvGrpSpPr/>
          <p:nvPr/>
        </p:nvGrpSpPr>
        <p:grpSpPr>
          <a:xfrm>
            <a:off x="238125" y="1366838"/>
            <a:ext cx="8648700" cy="3343275"/>
            <a:chOff x="238126" y="1366829"/>
            <a:chExt cx="8648700" cy="3343275"/>
          </a:xfrm>
        </p:grpSpPr>
        <p:grpSp>
          <p:nvGrpSpPr>
            <p:cNvPr id="63517" name="组合 9"/>
            <p:cNvGrpSpPr/>
            <p:nvPr/>
          </p:nvGrpSpPr>
          <p:grpSpPr>
            <a:xfrm>
              <a:off x="238126" y="1366829"/>
              <a:ext cx="8648700" cy="3343275"/>
              <a:chOff x="228601" y="1371600"/>
              <a:chExt cx="8648700" cy="3343275"/>
            </a:xfrm>
          </p:grpSpPr>
          <p:pic>
            <p:nvPicPr>
              <p:cNvPr id="63519" name="Picture 5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242858" y="1390642"/>
                <a:ext cx="8615422" cy="3286295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" name="矩形 3"/>
              <p:cNvSpPr/>
              <p:nvPr/>
            </p:nvSpPr>
            <p:spPr>
              <a:xfrm>
                <a:off x="228601" y="1371600"/>
                <a:ext cx="8648700" cy="3343275"/>
              </a:xfrm>
              <a:prstGeom prst="rect">
                <a:avLst/>
              </a:prstGeom>
              <a:noFill/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3000376" y="2714616"/>
              <a:ext cx="3071813" cy="18573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63495" name="组合 24"/>
          <p:cNvGrpSpPr/>
          <p:nvPr/>
        </p:nvGrpSpPr>
        <p:grpSpPr>
          <a:xfrm>
            <a:off x="1576388" y="2738438"/>
            <a:ext cx="1352550" cy="995362"/>
            <a:chOff x="1500166" y="2738445"/>
            <a:chExt cx="1352550" cy="995379"/>
          </a:xfrm>
        </p:grpSpPr>
        <p:grpSp>
          <p:nvGrpSpPr>
            <p:cNvPr id="63511" name="组合 15"/>
            <p:cNvGrpSpPr/>
            <p:nvPr/>
          </p:nvGrpSpPr>
          <p:grpSpPr>
            <a:xfrm>
              <a:off x="1500166" y="2738445"/>
              <a:ext cx="1352550" cy="995379"/>
              <a:chOff x="1500166" y="2762251"/>
              <a:chExt cx="1352550" cy="995379"/>
            </a:xfrm>
          </p:grpSpPr>
          <p:grpSp>
            <p:nvGrpSpPr>
              <p:cNvPr id="63513" name="组合 7"/>
              <p:cNvGrpSpPr/>
              <p:nvPr/>
            </p:nvGrpSpPr>
            <p:grpSpPr>
              <a:xfrm>
                <a:off x="1500166" y="2762251"/>
                <a:ext cx="1352550" cy="995379"/>
                <a:chOff x="2500298" y="214296"/>
                <a:chExt cx="1352550" cy="995379"/>
              </a:xfrm>
            </p:grpSpPr>
            <p:pic>
              <p:nvPicPr>
                <p:cNvPr id="63515" name="Picture 3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2500298" y="214296"/>
                  <a:ext cx="1352550" cy="99060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sp>
              <p:nvSpPr>
                <p:cNvPr id="7" name="矩形 6"/>
                <p:cNvSpPr/>
                <p:nvPr/>
              </p:nvSpPr>
              <p:spPr>
                <a:xfrm>
                  <a:off x="2500298" y="223821"/>
                  <a:ext cx="1347787" cy="985854"/>
                </a:xfrm>
                <a:prstGeom prst="rect">
                  <a:avLst/>
                </a:prstGeom>
                <a:noFill/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" name="矩形 14"/>
              <p:cNvSpPr/>
              <p:nvPr/>
            </p:nvSpPr>
            <p:spPr>
              <a:xfrm>
                <a:off x="1671616" y="3286135"/>
                <a:ext cx="966787" cy="204790"/>
              </a:xfrm>
              <a:prstGeom prst="rect">
                <a:avLst/>
              </a:prstGeom>
              <a:noFill/>
              <a:ln w="12700">
                <a:solidFill>
                  <a:srgbClr val="C0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1666853" y="3514745"/>
              <a:ext cx="966788" cy="161928"/>
            </a:xfrm>
            <a:prstGeom prst="rect">
              <a:avLst/>
            </a:prstGeom>
            <a:noFill/>
            <a:ln w="12700"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357188" y="1714500"/>
            <a:ext cx="571500" cy="21431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3497" name="TextBox 28"/>
          <p:cNvSpPr txBox="1"/>
          <p:nvPr/>
        </p:nvSpPr>
        <p:spPr>
          <a:xfrm>
            <a:off x="2009775" y="1743075"/>
            <a:ext cx="4848225" cy="461963"/>
          </a:xfrm>
          <a:prstGeom prst="rect">
            <a:avLst/>
          </a:prstGeom>
          <a:solidFill>
            <a:srgbClr val="C00000"/>
          </a:solidFill>
          <a:ln w="9525">
            <a:noFill/>
          </a:ln>
        </p:spPr>
        <p:txBody>
          <a:bodyPr>
            <a:spAutoFit/>
          </a:bodyPr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收件箱始终在左侧显示，“订阅邮件”在有未读邮件时显示，平时隐藏在“其他文件夹中”（订阅邮件默认保留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天）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形状 19"/>
          <p:cNvCxnSpPr>
            <a:stCxn id="28" idx="3"/>
            <a:endCxn id="63497" idx="1"/>
          </p:cNvCxnSpPr>
          <p:nvPr/>
        </p:nvCxnSpPr>
        <p:spPr>
          <a:xfrm>
            <a:off x="928688" y="1820863"/>
            <a:ext cx="1081088" cy="153988"/>
          </a:xfrm>
          <a:prstGeom prst="bentConnector3">
            <a:avLst>
              <a:gd name="adj1" fmla="val 50000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1062038" y="2846388"/>
            <a:ext cx="500063" cy="1588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366713" y="2757488"/>
            <a:ext cx="652463" cy="14763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3501" name="TextBox 35"/>
          <p:cNvSpPr txBox="1"/>
          <p:nvPr/>
        </p:nvSpPr>
        <p:spPr>
          <a:xfrm>
            <a:off x="538163" y="2905125"/>
            <a:ext cx="1214437" cy="276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点击后展开</a:t>
            </a:r>
            <a:endParaRPr lang="zh-CN" altLang="en-US" sz="1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57188" y="2509838"/>
            <a:ext cx="571500" cy="21431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39" name="形状 19"/>
          <p:cNvCxnSpPr>
            <a:stCxn id="37" idx="3"/>
            <a:endCxn id="63497" idx="1"/>
          </p:cNvCxnSpPr>
          <p:nvPr/>
        </p:nvCxnSpPr>
        <p:spPr>
          <a:xfrm flipV="1">
            <a:off x="928688" y="1974850"/>
            <a:ext cx="1081088" cy="642938"/>
          </a:xfrm>
          <a:prstGeom prst="bentConnector3">
            <a:avLst>
              <a:gd name="adj1" fmla="val 50000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04" name="TextBox 47"/>
          <p:cNvSpPr txBox="1"/>
          <p:nvPr/>
        </p:nvSpPr>
        <p:spPr>
          <a:xfrm>
            <a:off x="257175" y="4029075"/>
            <a:ext cx="8629650" cy="400050"/>
          </a:xfrm>
          <a:prstGeom prst="rect">
            <a:avLst/>
          </a:prstGeom>
          <a:solidFill>
            <a:srgbClr val="FFC000">
              <a:alpha val="85097"/>
            </a:srgbClr>
          </a:solidFill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网易邮箱的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个分类差异巨大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505" name="TextBox 50"/>
          <p:cNvSpPr txBox="1"/>
          <p:nvPr/>
        </p:nvSpPr>
        <p:spPr>
          <a:xfrm>
            <a:off x="3414713" y="2732088"/>
            <a:ext cx="3729037" cy="1016000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>
            <a:spAutoFit/>
          </a:bodyPr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广告邮件中有未读时显示数字，但默认始终隐藏在“其他文件夹中”，不点击展开讲看不到，而垃圾邮件不但隐藏在“其他文件夹中”，即使有新的未读邮件也没有数字提示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广告邮件默认保留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天，垃圾邮件默认保留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2" name="形状 19"/>
          <p:cNvCxnSpPr>
            <a:stCxn id="7" idx="3"/>
            <a:endCxn id="63505" idx="1"/>
          </p:cNvCxnSpPr>
          <p:nvPr/>
        </p:nvCxnSpPr>
        <p:spPr>
          <a:xfrm flipV="1">
            <a:off x="2924175" y="3240088"/>
            <a:ext cx="490538" cy="1588"/>
          </a:xfrm>
          <a:prstGeom prst="bentConnector3">
            <a:avLst>
              <a:gd name="adj1" fmla="val 50000"/>
            </a:avLst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07" name="TextBox 59"/>
          <p:cNvSpPr txBox="1"/>
          <p:nvPr/>
        </p:nvSpPr>
        <p:spPr>
          <a:xfrm>
            <a:off x="776288" y="1485900"/>
            <a:ext cx="5715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endParaRPr lang="zh-CN" altLang="en-US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508" name="TextBox 60"/>
          <p:cNvSpPr txBox="1"/>
          <p:nvPr/>
        </p:nvSpPr>
        <p:spPr>
          <a:xfrm>
            <a:off x="776288" y="2243138"/>
            <a:ext cx="5715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endParaRPr lang="zh-CN" altLang="en-US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509" name="TextBox 61"/>
          <p:cNvSpPr txBox="1"/>
          <p:nvPr/>
        </p:nvSpPr>
        <p:spPr>
          <a:xfrm>
            <a:off x="2586038" y="3119438"/>
            <a:ext cx="5715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</a:t>
            </a:r>
            <a:endParaRPr lang="zh-CN" altLang="en-US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510" name="TextBox 62"/>
          <p:cNvSpPr txBox="1"/>
          <p:nvPr/>
        </p:nvSpPr>
        <p:spPr>
          <a:xfrm>
            <a:off x="2586038" y="3395663"/>
            <a:ext cx="5715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④</a:t>
            </a:r>
            <a:endParaRPr lang="zh-CN" altLang="en-US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64514" name="TextBox 6"/>
          <p:cNvSpPr txBox="1"/>
          <p:nvPr/>
        </p:nvSpPr>
        <p:spPr>
          <a:xfrm>
            <a:off x="271463" y="561975"/>
            <a:ext cx="357187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None/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网易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邮箱特点汇总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515" name="组合 13"/>
          <p:cNvGrpSpPr/>
          <p:nvPr/>
        </p:nvGrpSpPr>
        <p:grpSpPr>
          <a:xfrm>
            <a:off x="376238" y="1144588"/>
            <a:ext cx="8124825" cy="3141662"/>
            <a:chOff x="161894" y="1090602"/>
            <a:chExt cx="8124882" cy="3141155"/>
          </a:xfrm>
        </p:grpSpPr>
        <p:sp>
          <p:nvSpPr>
            <p:cNvPr id="64516" name="TextBox 7"/>
            <p:cNvSpPr txBox="1"/>
            <p:nvPr/>
          </p:nvSpPr>
          <p:spPr>
            <a:xfrm>
              <a:off x="1381102" y="1090602"/>
              <a:ext cx="5619790" cy="569387"/>
            </a:xfrm>
            <a:prstGeom prst="rect">
              <a:avLst/>
            </a:prstGeom>
            <a:solidFill>
              <a:srgbClr val="C00000">
                <a:alpha val="85097"/>
              </a:srgbClr>
            </a:solidFill>
            <a:ln w="9525">
              <a:noFill/>
            </a:ln>
          </p:spPr>
          <p:txBody>
            <a:bodyPr>
              <a:spAutoFit/>
            </a:bodyPr>
            <a:p>
              <a:pPr>
                <a:spcAft>
                  <a:spcPts val="600"/>
                </a:spcAft>
              </a:pPr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类文件夹定位分明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收件箱、订阅邮件、广告邮件和垃圾箱，每一类文件夹都有非常明确的定位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17" name="TextBox 9"/>
            <p:cNvSpPr txBox="1"/>
            <p:nvPr/>
          </p:nvSpPr>
          <p:spPr>
            <a:xfrm>
              <a:off x="2857488" y="1733544"/>
              <a:ext cx="4643470" cy="569387"/>
            </a:xfrm>
            <a:prstGeom prst="rect">
              <a:avLst/>
            </a:prstGeom>
            <a:solidFill>
              <a:srgbClr val="FFC000">
                <a:alpha val="85097"/>
              </a:srgbClr>
            </a:solidFill>
            <a:ln w="9525">
              <a:noFill/>
            </a:ln>
          </p:spPr>
          <p:txBody>
            <a:bodyPr>
              <a:spAutoFit/>
            </a:bodyPr>
            <a:p>
              <a:pPr>
                <a:spcAft>
                  <a:spcPts val="600"/>
                </a:spcAft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订阅邮件是一个很重要的分类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订阅邮件被用户看到的几率比广告邮件要高得多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18" name="TextBox 10"/>
            <p:cNvSpPr txBox="1"/>
            <p:nvPr/>
          </p:nvSpPr>
          <p:spPr>
            <a:xfrm>
              <a:off x="161894" y="2376486"/>
              <a:ext cx="8124882" cy="569387"/>
            </a:xfrm>
            <a:prstGeom prst="rect">
              <a:avLst/>
            </a:prstGeom>
            <a:solidFill>
              <a:srgbClr val="C00000">
                <a:alpha val="85097"/>
              </a:srgbClr>
            </a:solidFill>
            <a:ln w="9525">
              <a:noFill/>
            </a:ln>
          </p:spPr>
          <p:txBody>
            <a:bodyPr>
              <a:spAutoFit/>
            </a:bodyPr>
            <a:p>
              <a:pPr>
                <a:spcAft>
                  <a:spcPts val="60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对垃圾邮件零容忍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自动隐藏垃圾箱入口，有新邮件时没有数字提示，邮件默认保留时间只有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天，因此垃圾箱中邮件被看到的可能极低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19" name="TextBox 12"/>
            <p:cNvSpPr txBox="1"/>
            <p:nvPr/>
          </p:nvSpPr>
          <p:spPr>
            <a:xfrm>
              <a:off x="1009625" y="3019428"/>
              <a:ext cx="4776821" cy="569387"/>
            </a:xfrm>
            <a:prstGeom prst="rect">
              <a:avLst/>
            </a:prstGeom>
            <a:solidFill>
              <a:srgbClr val="FFC000">
                <a:alpha val="85097"/>
              </a:srgbClr>
            </a:solidFill>
            <a:ln w="9525">
              <a:noFill/>
            </a:ln>
          </p:spPr>
          <p:txBody>
            <a:bodyPr>
              <a:spAutoFit/>
            </a:bodyPr>
            <a:p>
              <a:pPr>
                <a:spcAft>
                  <a:spcPts val="600"/>
                </a:spcAft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提供快速添加白名单入口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在所有页面都可以通过“信任”按钮快速加入白名单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20" name="TextBox 8"/>
            <p:cNvSpPr txBox="1"/>
            <p:nvPr/>
          </p:nvSpPr>
          <p:spPr>
            <a:xfrm>
              <a:off x="2166920" y="3662370"/>
              <a:ext cx="5619790" cy="569387"/>
            </a:xfrm>
            <a:prstGeom prst="rect">
              <a:avLst/>
            </a:prstGeom>
            <a:solidFill>
              <a:srgbClr val="C00000">
                <a:alpha val="85097"/>
              </a:srgbClr>
            </a:solidFill>
            <a:ln w="9525">
              <a:noFill/>
            </a:ln>
          </p:spPr>
          <p:txBody>
            <a:bodyPr>
              <a:spAutoFit/>
            </a:bodyPr>
            <a:p>
              <a:pPr>
                <a:spcAft>
                  <a:spcPts val="60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鼓励用户举报不良邮件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在各类文件夹中打开邮件，都可以在页面顶端进行举报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66562" name="TextBox 5"/>
          <p:cNvSpPr txBox="1"/>
          <p:nvPr/>
        </p:nvSpPr>
        <p:spPr>
          <a:xfrm>
            <a:off x="357188" y="1416050"/>
            <a:ext cx="8208962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了解常见邮件被拦截或进入垃圾箱原因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6563" name="组合 15"/>
          <p:cNvGrpSpPr/>
          <p:nvPr/>
        </p:nvGrpSpPr>
        <p:grpSpPr>
          <a:xfrm>
            <a:off x="300038" y="2428875"/>
            <a:ext cx="8572500" cy="1285875"/>
            <a:chOff x="347633" y="2428874"/>
            <a:chExt cx="8572560" cy="1285884"/>
          </a:xfrm>
        </p:grpSpPr>
        <p:sp>
          <p:nvSpPr>
            <p:cNvPr id="11" name="圆角矩形 10"/>
            <p:cNvSpPr/>
            <p:nvPr/>
          </p:nvSpPr>
          <p:spPr>
            <a:xfrm>
              <a:off x="347633" y="2428874"/>
              <a:ext cx="1938351" cy="1285884"/>
            </a:xfrm>
            <a:prstGeom prst="roundRect">
              <a:avLst/>
            </a:prstGeom>
            <a:solidFill>
              <a:srgbClr val="C00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采取了不规范的发送行为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2562210" y="2428874"/>
              <a:ext cx="1938352" cy="1285884"/>
            </a:xfrm>
            <a:prstGeom prst="roundRect">
              <a:avLst/>
            </a:pr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内容被邮件门户判断为违规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4757739" y="2428874"/>
              <a:ext cx="1938351" cy="1285884"/>
            </a:xfrm>
            <a:prstGeom prst="roundRect">
              <a:avLst/>
            </a:pr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发送的数据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有问题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6981841" y="2428874"/>
              <a:ext cx="1938352" cy="1285884"/>
            </a:xfrm>
            <a:prstGeom prst="roundRect">
              <a:avLst/>
            </a:prstGeom>
            <a:solidFill>
              <a:srgbClr val="7030A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内容不受用户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欢迎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67586" name="TextBox 6"/>
          <p:cNvSpPr txBox="1"/>
          <p:nvPr/>
        </p:nvSpPr>
        <p:spPr>
          <a:xfrm>
            <a:off x="666750" y="500063"/>
            <a:ext cx="4286250" cy="400050"/>
          </a:xfrm>
          <a:prstGeom prst="rect">
            <a:avLst/>
          </a:prstGeom>
          <a:solidFill>
            <a:srgbClr val="FFC000">
              <a:alpha val="85097"/>
            </a:srgbClr>
          </a:solidFill>
          <a:ln w="9525">
            <a:noFill/>
          </a:ln>
        </p:spPr>
        <p:txBody>
          <a:bodyPr>
            <a:spAutoFit/>
          </a:bodyPr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发送前未到邮件门户进行备案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587" name="TextBox 7"/>
          <p:cNvSpPr txBox="1"/>
          <p:nvPr/>
        </p:nvSpPr>
        <p:spPr>
          <a:xfrm>
            <a:off x="642938" y="1028700"/>
            <a:ext cx="5643562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适用于：所有邮件域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588" name="TextBox 10"/>
          <p:cNvSpPr txBox="1"/>
          <p:nvPr/>
        </p:nvSpPr>
        <p:spPr>
          <a:xfrm>
            <a:off x="690563" y="1785938"/>
            <a:ext cx="7739062" cy="829945"/>
          </a:xfrm>
          <a:prstGeom prst="rect">
            <a:avLst/>
          </a:prstGeom>
          <a:solidFill>
            <a:srgbClr val="C00000">
              <a:alpha val="85097"/>
            </a:srgbClr>
          </a:solidFill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  <a:buNone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发送前不告诉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I</a:t>
            </a: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SP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你要发的内容、</a:t>
            </a: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IP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、</a:t>
            </a: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sender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等信息，门户没有相应的备案，会导致邮件许可发送量减少或进入垃圾箱。 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2463" y="3327400"/>
            <a:ext cx="6491288" cy="55308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1400" kern="1200" cap="none" spc="0" normalizeH="0" baseline="0" noProof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选择拥有完善</a:t>
            </a:r>
            <a:r>
              <a:rPr kumimoji="0" lang="zh-CN" altLang="en-US" sz="1050" kern="1200" cap="none" spc="0" normalizeH="0" baseline="0" noProof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zh-CN" altLang="en-US" sz="2000" kern="1200" cap="none" spc="0" normalizeH="0" baseline="0" noProof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备案机制 </a:t>
            </a:r>
            <a:r>
              <a:rPr kumimoji="0" lang="zh-CN" altLang="en-US" sz="1400" kern="1200" cap="none" spc="0" normalizeH="0" baseline="0" noProof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的</a:t>
            </a:r>
            <a:r>
              <a:rPr kumimoji="0" lang="en-US" altLang="zh-CN" sz="1400" kern="1200" cap="none" spc="0" normalizeH="0" baseline="0" noProof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</a:t>
            </a:r>
            <a:r>
              <a:rPr kumimoji="0" lang="en-US" altLang="zh-CN" sz="1400" kern="1200" cap="none" spc="0" normalizeH="0" baseline="0" noProof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SP.</a:t>
            </a:r>
            <a:endParaRPr kumimoji="0" lang="zh-CN" altLang="en-US" sz="1400" kern="1200" cap="none" spc="0" normalizeH="0" baseline="0" noProof="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704850" y="1495425"/>
            <a:ext cx="7643813" cy="1588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/>
        </p:nvSpPr>
        <p:spPr>
          <a:xfrm>
            <a:off x="714375" y="3176588"/>
            <a:ext cx="1000125" cy="233363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如何避免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68610" name="TextBox 6"/>
          <p:cNvSpPr txBox="1"/>
          <p:nvPr/>
        </p:nvSpPr>
        <p:spPr>
          <a:xfrm>
            <a:off x="666750" y="500063"/>
            <a:ext cx="4286250" cy="400050"/>
          </a:xfrm>
          <a:prstGeom prst="rect">
            <a:avLst/>
          </a:prstGeom>
          <a:solidFill>
            <a:srgbClr val="FFC000">
              <a:alpha val="85097"/>
            </a:srgbClr>
          </a:solidFill>
          <a:ln w="9525">
            <a:noFill/>
          </a:ln>
        </p:spPr>
        <p:txBody>
          <a:bodyPr>
            <a:spAutoFit/>
          </a:bodyPr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邮件图片比例过高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611" name="TextBox 7"/>
          <p:cNvSpPr txBox="1"/>
          <p:nvPr/>
        </p:nvSpPr>
        <p:spPr>
          <a:xfrm>
            <a:off x="642938" y="1028700"/>
            <a:ext cx="3309937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适用于：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邮箱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8612" name="组合 30"/>
          <p:cNvGrpSpPr/>
          <p:nvPr/>
        </p:nvGrpSpPr>
        <p:grpSpPr>
          <a:xfrm>
            <a:off x="714375" y="1000125"/>
            <a:ext cx="8061325" cy="3876675"/>
            <a:chOff x="714348" y="928676"/>
            <a:chExt cx="8061110" cy="3877240"/>
          </a:xfrm>
        </p:grpSpPr>
        <p:grpSp>
          <p:nvGrpSpPr>
            <p:cNvPr id="68613" name="组合 16"/>
            <p:cNvGrpSpPr/>
            <p:nvPr/>
          </p:nvGrpSpPr>
          <p:grpSpPr>
            <a:xfrm>
              <a:off x="4847119" y="1428742"/>
              <a:ext cx="3928339" cy="3377174"/>
              <a:chOff x="642910" y="1428742"/>
              <a:chExt cx="3928339" cy="3377174"/>
            </a:xfrm>
          </p:grpSpPr>
          <p:pic>
            <p:nvPicPr>
              <p:cNvPr id="68627" name="Picture 2" descr="C:\Documents and Settings\Administrator\桌面\未命名1.jpg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642910" y="1428742"/>
                <a:ext cx="3928339" cy="3301701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4" name="矩形 13"/>
              <p:cNvSpPr/>
              <p:nvPr/>
            </p:nvSpPr>
            <p:spPr>
              <a:xfrm>
                <a:off x="755001" y="1435163"/>
                <a:ext cx="3551143" cy="3370753"/>
              </a:xfrm>
              <a:prstGeom prst="rect">
                <a:avLst/>
              </a:prstGeom>
              <a:noFill/>
              <a:ln>
                <a:solidFill>
                  <a:schemeClr val="tx2">
                    <a:lumMod val="60000"/>
                    <a:lumOff val="40000"/>
                    <a:alpha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68614" name="组合 15"/>
            <p:cNvGrpSpPr/>
            <p:nvPr/>
          </p:nvGrpSpPr>
          <p:grpSpPr>
            <a:xfrm>
              <a:off x="714348" y="1428742"/>
              <a:ext cx="3551274" cy="3370521"/>
              <a:chOff x="4786314" y="1428742"/>
              <a:chExt cx="3551274" cy="3370521"/>
            </a:xfrm>
          </p:grpSpPr>
          <p:pic>
            <p:nvPicPr>
              <p:cNvPr id="68625" name="Picture 3" descr="C:\Documents and Settings\Administrator\桌面\未命名2.jp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825853" y="1510813"/>
                <a:ext cx="3454316" cy="32040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5" name="矩形 14"/>
              <p:cNvSpPr/>
              <p:nvPr/>
            </p:nvSpPr>
            <p:spPr>
              <a:xfrm>
                <a:off x="4786314" y="1428812"/>
                <a:ext cx="3551143" cy="3370753"/>
              </a:xfrm>
              <a:prstGeom prst="rect">
                <a:avLst/>
              </a:prstGeom>
              <a:noFill/>
              <a:ln>
                <a:solidFill>
                  <a:schemeClr val="tx2">
                    <a:lumMod val="60000"/>
                    <a:lumOff val="40000"/>
                    <a:alpha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pic>
          <p:nvPicPr>
            <p:cNvPr id="68615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1249" y="3468546"/>
              <a:ext cx="3269894" cy="39972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8616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1248" y="1463039"/>
              <a:ext cx="1141171" cy="31858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8617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8562" y="1793247"/>
              <a:ext cx="3262579" cy="1191184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68618" name="组合 27"/>
            <p:cNvGrpSpPr/>
            <p:nvPr/>
          </p:nvGrpSpPr>
          <p:grpSpPr>
            <a:xfrm>
              <a:off x="2914646" y="4143386"/>
              <a:ext cx="1203813" cy="635303"/>
              <a:chOff x="5729301" y="214296"/>
              <a:chExt cx="1399778" cy="1228725"/>
            </a:xfrm>
          </p:grpSpPr>
          <p:pic>
            <p:nvPicPr>
              <p:cNvPr id="68622" name="Picture 5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15074" y="214296"/>
                <a:ext cx="914005" cy="1228725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68623" name="Picture 7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29301" y="235562"/>
                <a:ext cx="771525" cy="120015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68624" name="Picture 6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76966" y="235562"/>
                <a:ext cx="781050" cy="120015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68619" name="TextBox 25"/>
            <p:cNvSpPr txBox="1"/>
            <p:nvPr/>
          </p:nvSpPr>
          <p:spPr>
            <a:xfrm>
              <a:off x="795311" y="4270817"/>
              <a:ext cx="7572428" cy="415498"/>
            </a:xfrm>
            <a:prstGeom prst="rect">
              <a:avLst/>
            </a:prstGeom>
            <a:solidFill>
              <a:srgbClr val="C00000">
                <a:alpha val="85097"/>
              </a:srgbClr>
            </a:solidFill>
            <a:ln w="25400">
              <a:noFill/>
            </a:ln>
          </p:spPr>
          <p:txBody>
            <a:bodyPr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邮件几乎全部采用图片时，可能会导致邮件内的图片不显示或进入垃圾箱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620" name="TextBox 28"/>
            <p:cNvSpPr txBox="1"/>
            <p:nvPr/>
          </p:nvSpPr>
          <p:spPr>
            <a:xfrm>
              <a:off x="4071934" y="971539"/>
              <a:ext cx="357190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/>
              <a:r>
                <a:rPr lang="zh-CN" altLang="en-US" sz="5400" b="1" dirty="0">
                  <a:solidFill>
                    <a:srgbClr val="C00000"/>
                  </a:solidFill>
                  <a:latin typeface="楷体_GB2312" pitchFamily="49" charset="-122"/>
                  <a:ea typeface="楷体_GB2312" pitchFamily="49" charset="-122"/>
                </a:rPr>
                <a:t>√</a:t>
              </a:r>
              <a:endParaRPr lang="zh-CN" altLang="en-US" sz="5400" b="1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215086" y="928676"/>
              <a:ext cx="500049" cy="11082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en-US" altLang="zh-CN" sz="6600" kern="1200" cap="none" spc="0" normalizeH="0" baseline="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×</a:t>
              </a:r>
              <a:endParaRPr kumimoji="0" lang="zh-CN" altLang="en-US" sz="6600" kern="1200" cap="none" spc="0" normalizeH="0" baseline="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69634" name="TextBox 6"/>
          <p:cNvSpPr txBox="1"/>
          <p:nvPr/>
        </p:nvSpPr>
        <p:spPr>
          <a:xfrm>
            <a:off x="666750" y="500063"/>
            <a:ext cx="2690813" cy="400050"/>
          </a:xfrm>
          <a:prstGeom prst="rect">
            <a:avLst/>
          </a:prstGeom>
          <a:solidFill>
            <a:srgbClr val="FFC000">
              <a:alpha val="85097"/>
            </a:srgbClr>
          </a:solidFill>
          <a:ln w="9525">
            <a:noFill/>
          </a:ln>
        </p:spPr>
        <p:txBody>
          <a:bodyPr>
            <a:spAutoFit/>
          </a:bodyPr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发送速度过快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635" name="TextBox 7"/>
          <p:cNvSpPr txBox="1"/>
          <p:nvPr/>
        </p:nvSpPr>
        <p:spPr>
          <a:xfrm>
            <a:off x="642938" y="1028700"/>
            <a:ext cx="5643562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适用于：所有邮件域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636" name="TextBox 10"/>
          <p:cNvSpPr txBox="1"/>
          <p:nvPr/>
        </p:nvSpPr>
        <p:spPr>
          <a:xfrm>
            <a:off x="690563" y="1785938"/>
            <a:ext cx="7739062" cy="829945"/>
          </a:xfrm>
          <a:prstGeom prst="rect">
            <a:avLst/>
          </a:prstGeom>
          <a:solidFill>
            <a:srgbClr val="C00000">
              <a:alpha val="85097"/>
            </a:srgbClr>
          </a:solidFill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  <a:buNone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每个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I</a:t>
            </a: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SP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对邮件在单位时间内（例如每天或者每小时、每</a:t>
            </a: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15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分钟）的发送量有明确限制，超出该限制会导致邮件被临时拦截 。 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9637" name="TextBox 15"/>
          <p:cNvSpPr txBox="1"/>
          <p:nvPr/>
        </p:nvSpPr>
        <p:spPr>
          <a:xfrm>
            <a:off x="642938" y="3122613"/>
            <a:ext cx="7739062" cy="875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  <a:buNone/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咨询</a:t>
            </a: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I</a:t>
            </a: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SP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服务人员，专业的</a:t>
            </a: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MSP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都会在项目开展初期帮助企业</a:t>
            </a:r>
            <a:r>
              <a:rPr lang="zh-CN" altLang="en-US" sz="20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免费设定 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各邮件域的合理发送频率，后期可根据发送效果不断优化</a:t>
            </a: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704850" y="1495425"/>
            <a:ext cx="7643813" cy="1588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 9"/>
          <p:cNvSpPr/>
          <p:nvPr/>
        </p:nvSpPr>
        <p:spPr>
          <a:xfrm>
            <a:off x="714375" y="2986088"/>
            <a:ext cx="1000125" cy="233363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如何避免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70658" name="TextBox 6"/>
          <p:cNvSpPr txBox="1"/>
          <p:nvPr/>
        </p:nvSpPr>
        <p:spPr>
          <a:xfrm>
            <a:off x="666750" y="500063"/>
            <a:ext cx="4286250" cy="400050"/>
          </a:xfrm>
          <a:prstGeom prst="rect">
            <a:avLst/>
          </a:prstGeom>
          <a:solidFill>
            <a:srgbClr val="FFC000">
              <a:alpha val="85097"/>
            </a:srgbClr>
          </a:solidFill>
          <a:ln w="9525">
            <a:noFill/>
          </a:ln>
        </p:spPr>
        <p:txBody>
          <a:bodyPr>
            <a:spAutoFit/>
          </a:bodyPr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地址无效率过高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659" name="TextBox 7"/>
          <p:cNvSpPr txBox="1"/>
          <p:nvPr/>
        </p:nvSpPr>
        <p:spPr>
          <a:xfrm>
            <a:off x="642938" y="1028700"/>
            <a:ext cx="5643562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适用于：所有邮件域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660" name="TextBox 10"/>
          <p:cNvSpPr txBox="1"/>
          <p:nvPr/>
        </p:nvSpPr>
        <p:spPr>
          <a:xfrm>
            <a:off x="690563" y="1624013"/>
            <a:ext cx="7739062" cy="830262"/>
          </a:xfrm>
          <a:prstGeom prst="rect">
            <a:avLst/>
          </a:prstGeom>
          <a:solidFill>
            <a:srgbClr val="C00000">
              <a:alpha val="85097"/>
            </a:srgbClr>
          </a:solidFill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  <a:buNone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根据历史经验，很多邮件域在无效地址高于</a:t>
            </a: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10%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时会导致系统的临时拦截，而继续不断尝试会导致</a:t>
            </a: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sender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或</a:t>
            </a: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IP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拦截，长期发送无效数据会导致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IP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信用度下降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.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0661" name="TextBox 9"/>
          <p:cNvSpPr txBox="1"/>
          <p:nvPr/>
        </p:nvSpPr>
        <p:spPr>
          <a:xfrm>
            <a:off x="642938" y="3214688"/>
            <a:ext cx="7739062" cy="414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  <a:buNone/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通过邮箱验证和借助黑名单功能有效降低无效率</a:t>
            </a: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14375" y="2986088"/>
            <a:ext cx="1000125" cy="233363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如何避免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3" name="椭圆 2"/>
          <p:cNvSpPr/>
          <p:nvPr/>
        </p:nvSpPr>
        <p:spPr>
          <a:xfrm>
            <a:off x="2947988" y="1508125"/>
            <a:ext cx="500063" cy="2413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圆角矩形标注 3"/>
          <p:cNvSpPr/>
          <p:nvPr/>
        </p:nvSpPr>
        <p:spPr>
          <a:xfrm>
            <a:off x="3810000" y="1762125"/>
            <a:ext cx="2571750" cy="785813"/>
          </a:xfrm>
          <a:prstGeom prst="wedgeRoundRectCallout">
            <a:avLst>
              <a:gd name="adj1" fmla="val -66310"/>
              <a:gd name="adj2" fmla="val -61982"/>
              <a:gd name="adj3" fmla="val 16667"/>
            </a:avLst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如果被较多用户举报为垃圾邮件，会导致发送方的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IP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Sender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或邮件内容被拦截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1684" name="TextBox 6"/>
          <p:cNvSpPr txBox="1"/>
          <p:nvPr/>
        </p:nvSpPr>
        <p:spPr>
          <a:xfrm>
            <a:off x="666750" y="500063"/>
            <a:ext cx="2786063" cy="400050"/>
          </a:xfrm>
          <a:prstGeom prst="rect">
            <a:avLst/>
          </a:prstGeom>
          <a:solidFill>
            <a:srgbClr val="FFC000">
              <a:alpha val="85097"/>
            </a:srgbClr>
          </a:solidFill>
          <a:ln w="9525">
            <a:noFill/>
          </a:ln>
        </p:spPr>
        <p:txBody>
          <a:bodyPr>
            <a:spAutoFit/>
          </a:bodyPr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用户投诉过高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685" name="TextBox 7"/>
          <p:cNvSpPr txBox="1"/>
          <p:nvPr/>
        </p:nvSpPr>
        <p:spPr>
          <a:xfrm>
            <a:off x="642938" y="1028700"/>
            <a:ext cx="3309937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适用于：所有邮件域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686" name="组合 5"/>
          <p:cNvGrpSpPr/>
          <p:nvPr/>
        </p:nvGrpSpPr>
        <p:grpSpPr>
          <a:xfrm>
            <a:off x="735013" y="1500188"/>
            <a:ext cx="7429500" cy="3429000"/>
            <a:chOff x="0" y="1643056"/>
            <a:chExt cx="7517219" cy="3524367"/>
          </a:xfrm>
        </p:grpSpPr>
        <p:pic>
          <p:nvPicPr>
            <p:cNvPr id="71689" name="Picture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" y="1643056"/>
              <a:ext cx="7508386" cy="350044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" name="矩形 4"/>
            <p:cNvSpPr/>
            <p:nvPr/>
          </p:nvSpPr>
          <p:spPr>
            <a:xfrm>
              <a:off x="0" y="1643056"/>
              <a:ext cx="7517219" cy="3524367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椭圆 11"/>
          <p:cNvSpPr/>
          <p:nvPr/>
        </p:nvSpPr>
        <p:spPr>
          <a:xfrm>
            <a:off x="2960688" y="1519238"/>
            <a:ext cx="500063" cy="23971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圆角矩形标注 12"/>
          <p:cNvSpPr/>
          <p:nvPr/>
        </p:nvSpPr>
        <p:spPr>
          <a:xfrm>
            <a:off x="3802063" y="1782763"/>
            <a:ext cx="2571750" cy="785813"/>
          </a:xfrm>
          <a:prstGeom prst="wedgeRoundRectCallout">
            <a:avLst>
              <a:gd name="adj1" fmla="val -66310"/>
              <a:gd name="adj2" fmla="val -61982"/>
              <a:gd name="adj3" fmla="val 16667"/>
            </a:avLst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如果被较多用户举报为垃圾邮件，会导致发送方的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IP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Sender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或邮件内容被拦截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73730" name="TextBox 3"/>
          <p:cNvSpPr txBox="1"/>
          <p:nvPr/>
        </p:nvSpPr>
        <p:spPr>
          <a:xfrm>
            <a:off x="2071688" y="2071688"/>
            <a:ext cx="4857750" cy="708025"/>
          </a:xfrm>
          <a:prstGeom prst="rect">
            <a:avLst/>
          </a:prstGeom>
          <a:solidFill>
            <a:srgbClr val="C00000">
              <a:alpha val="79999"/>
            </a:srgbClr>
          </a:solidFill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en-US" altLang="zh-CN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Part.4 </a:t>
            </a:r>
            <a:r>
              <a: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如何评估效果</a:t>
            </a:r>
            <a:endParaRPr lang="zh-CN" altLang="en-US" sz="4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6143625" y="0"/>
            <a:ext cx="3000375" cy="857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2357438" y="500063"/>
            <a:ext cx="4214813" cy="365125"/>
          </a:xfrm>
          <a:prstGeom prst="rect">
            <a:avLst/>
          </a:prstGeom>
          <a:noFill/>
        </p:spPr>
        <p:txBody>
          <a:bodyPr anchor="ctr"/>
          <a:lstStyle/>
          <a:p>
            <a:pPr marR="0" algn="ctr" defTabSz="914400" fontAlgn="auto"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深入理解每个统计参数的含义</a:t>
            </a:r>
            <a:endParaRPr kumimoji="0" lang="zh-CN" altLang="en-US" sz="2400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pSp>
        <p:nvGrpSpPr>
          <p:cNvPr id="74756" name="组合 27"/>
          <p:cNvGrpSpPr/>
          <p:nvPr/>
        </p:nvGrpSpPr>
        <p:grpSpPr>
          <a:xfrm>
            <a:off x="561975" y="1479550"/>
            <a:ext cx="7796213" cy="2520950"/>
            <a:chOff x="428625" y="2000246"/>
            <a:chExt cx="7796238" cy="2520951"/>
          </a:xfrm>
        </p:grpSpPr>
        <p:sp>
          <p:nvSpPr>
            <p:cNvPr id="15" name="右箭头 14"/>
            <p:cNvSpPr/>
            <p:nvPr/>
          </p:nvSpPr>
          <p:spPr>
            <a:xfrm>
              <a:off x="581025" y="2919409"/>
              <a:ext cx="7643838" cy="571500"/>
            </a:xfrm>
            <a:prstGeom prst="rightArrow">
              <a:avLst/>
            </a:prstGeom>
            <a:solidFill>
              <a:srgbClr val="C00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4761" name="Freeform 16"/>
            <p:cNvSpPr/>
            <p:nvPr/>
          </p:nvSpPr>
          <p:spPr>
            <a:xfrm rot="1141983">
              <a:off x="714375" y="2111339"/>
              <a:ext cx="1414463" cy="896675"/>
            </a:xfrm>
            <a:custGeom>
              <a:avLst/>
              <a:gdLst>
                <a:gd name="txL" fmla="*/ 0 w 982"/>
                <a:gd name="txT" fmla="*/ 0 h 774"/>
                <a:gd name="txR" fmla="*/ 982 w 982"/>
                <a:gd name="txB" fmla="*/ 774 h 774"/>
              </a:gdLst>
              <a:ahLst/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</a:cxnLst>
              <a:rect l="txL" t="txT" r="txR" b="txB"/>
              <a:pathLst>
                <a:path w="982" h="774">
                  <a:moveTo>
                    <a:pt x="0" y="774"/>
                  </a:moveTo>
                  <a:lnTo>
                    <a:pt x="2" y="770"/>
                  </a:lnTo>
                  <a:lnTo>
                    <a:pt x="8" y="754"/>
                  </a:lnTo>
                  <a:lnTo>
                    <a:pt x="16" y="730"/>
                  </a:lnTo>
                  <a:lnTo>
                    <a:pt x="32" y="698"/>
                  </a:lnTo>
                  <a:lnTo>
                    <a:pt x="50" y="660"/>
                  </a:lnTo>
                  <a:lnTo>
                    <a:pt x="76" y="618"/>
                  </a:lnTo>
                  <a:lnTo>
                    <a:pt x="106" y="574"/>
                  </a:lnTo>
                  <a:lnTo>
                    <a:pt x="142" y="528"/>
                  </a:lnTo>
                  <a:lnTo>
                    <a:pt x="186" y="482"/>
                  </a:lnTo>
                  <a:lnTo>
                    <a:pt x="236" y="438"/>
                  </a:lnTo>
                  <a:lnTo>
                    <a:pt x="294" y="398"/>
                  </a:lnTo>
                  <a:lnTo>
                    <a:pt x="360" y="360"/>
                  </a:lnTo>
                  <a:lnTo>
                    <a:pt x="426" y="332"/>
                  </a:lnTo>
                  <a:lnTo>
                    <a:pt x="488" y="314"/>
                  </a:lnTo>
                  <a:lnTo>
                    <a:pt x="544" y="304"/>
                  </a:lnTo>
                  <a:lnTo>
                    <a:pt x="594" y="300"/>
                  </a:lnTo>
                  <a:lnTo>
                    <a:pt x="638" y="300"/>
                  </a:lnTo>
                  <a:lnTo>
                    <a:pt x="678" y="304"/>
                  </a:lnTo>
                  <a:lnTo>
                    <a:pt x="710" y="312"/>
                  </a:lnTo>
                  <a:lnTo>
                    <a:pt x="736" y="320"/>
                  </a:lnTo>
                  <a:lnTo>
                    <a:pt x="754" y="326"/>
                  </a:lnTo>
                  <a:lnTo>
                    <a:pt x="766" y="332"/>
                  </a:lnTo>
                  <a:lnTo>
                    <a:pt x="770" y="334"/>
                  </a:lnTo>
                  <a:lnTo>
                    <a:pt x="680" y="476"/>
                  </a:lnTo>
                  <a:lnTo>
                    <a:pt x="982" y="370"/>
                  </a:lnTo>
                  <a:lnTo>
                    <a:pt x="912" y="0"/>
                  </a:lnTo>
                  <a:lnTo>
                    <a:pt x="854" y="150"/>
                  </a:lnTo>
                  <a:lnTo>
                    <a:pt x="850" y="148"/>
                  </a:lnTo>
                  <a:lnTo>
                    <a:pt x="838" y="142"/>
                  </a:lnTo>
                  <a:lnTo>
                    <a:pt x="822" y="134"/>
                  </a:lnTo>
                  <a:lnTo>
                    <a:pt x="798" y="126"/>
                  </a:lnTo>
                  <a:lnTo>
                    <a:pt x="768" y="120"/>
                  </a:lnTo>
                  <a:lnTo>
                    <a:pt x="732" y="114"/>
                  </a:lnTo>
                  <a:lnTo>
                    <a:pt x="692" y="110"/>
                  </a:lnTo>
                  <a:lnTo>
                    <a:pt x="646" y="110"/>
                  </a:lnTo>
                  <a:lnTo>
                    <a:pt x="596" y="116"/>
                  </a:lnTo>
                  <a:lnTo>
                    <a:pt x="540" y="126"/>
                  </a:lnTo>
                  <a:lnTo>
                    <a:pt x="482" y="146"/>
                  </a:lnTo>
                  <a:lnTo>
                    <a:pt x="422" y="172"/>
                  </a:lnTo>
                  <a:lnTo>
                    <a:pt x="356" y="210"/>
                  </a:lnTo>
                  <a:lnTo>
                    <a:pt x="290" y="258"/>
                  </a:lnTo>
                  <a:lnTo>
                    <a:pt x="230" y="310"/>
                  </a:lnTo>
                  <a:lnTo>
                    <a:pt x="178" y="364"/>
                  </a:lnTo>
                  <a:lnTo>
                    <a:pt x="136" y="422"/>
                  </a:lnTo>
                  <a:lnTo>
                    <a:pt x="100" y="480"/>
                  </a:lnTo>
                  <a:lnTo>
                    <a:pt x="72" y="536"/>
                  </a:lnTo>
                  <a:lnTo>
                    <a:pt x="48" y="590"/>
                  </a:lnTo>
                  <a:lnTo>
                    <a:pt x="30" y="640"/>
                  </a:lnTo>
                  <a:lnTo>
                    <a:pt x="18" y="684"/>
                  </a:lnTo>
                  <a:lnTo>
                    <a:pt x="8" y="722"/>
                  </a:lnTo>
                  <a:lnTo>
                    <a:pt x="4" y="750"/>
                  </a:lnTo>
                  <a:lnTo>
                    <a:pt x="0" y="768"/>
                  </a:lnTo>
                  <a:lnTo>
                    <a:pt x="0" y="774"/>
                  </a:lnTo>
                </a:path>
              </a:pathLst>
            </a:custGeom>
            <a:solidFill>
              <a:srgbClr val="FFC000">
                <a:alpha val="85097"/>
              </a:srgbClr>
            </a:solidFill>
            <a:ln w="1270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4762" name="TextBox 30"/>
            <p:cNvSpPr txBox="1"/>
            <p:nvPr/>
          </p:nvSpPr>
          <p:spPr>
            <a:xfrm>
              <a:off x="428625" y="2752501"/>
              <a:ext cx="714375" cy="30788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发送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763" name="TextBox 31"/>
            <p:cNvSpPr txBox="1"/>
            <p:nvPr/>
          </p:nvSpPr>
          <p:spPr>
            <a:xfrm>
              <a:off x="1619250" y="2738217"/>
              <a:ext cx="928688" cy="30788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成功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764" name="TextBox 33"/>
            <p:cNvSpPr txBox="1"/>
            <p:nvPr/>
          </p:nvSpPr>
          <p:spPr>
            <a:xfrm>
              <a:off x="3036888" y="2739805"/>
              <a:ext cx="928687" cy="30788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打开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765" name="TextBox 34"/>
            <p:cNvSpPr txBox="1"/>
            <p:nvPr/>
          </p:nvSpPr>
          <p:spPr>
            <a:xfrm>
              <a:off x="4537074" y="2738217"/>
              <a:ext cx="928688" cy="30788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766" name="TextBox 35"/>
            <p:cNvSpPr txBox="1"/>
            <p:nvPr/>
          </p:nvSpPr>
          <p:spPr>
            <a:xfrm>
              <a:off x="5751512" y="2739805"/>
              <a:ext cx="928687" cy="30788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访问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767" name="TextBox 38"/>
            <p:cNvSpPr txBox="1"/>
            <p:nvPr/>
          </p:nvSpPr>
          <p:spPr>
            <a:xfrm>
              <a:off x="7180262" y="2738217"/>
              <a:ext cx="928687" cy="30788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转化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768" name="Freeform 16"/>
            <p:cNvSpPr/>
            <p:nvPr/>
          </p:nvSpPr>
          <p:spPr>
            <a:xfrm rot="1141983">
              <a:off x="2157413" y="2135144"/>
              <a:ext cx="1414462" cy="896676"/>
            </a:xfrm>
            <a:custGeom>
              <a:avLst/>
              <a:gdLst>
                <a:gd name="txL" fmla="*/ 0 w 982"/>
                <a:gd name="txT" fmla="*/ 0 h 774"/>
                <a:gd name="txR" fmla="*/ 982 w 982"/>
                <a:gd name="txB" fmla="*/ 774 h 774"/>
              </a:gdLst>
              <a:ahLst/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</a:cxnLst>
              <a:rect l="txL" t="txT" r="txR" b="txB"/>
              <a:pathLst>
                <a:path w="982" h="774">
                  <a:moveTo>
                    <a:pt x="0" y="774"/>
                  </a:moveTo>
                  <a:lnTo>
                    <a:pt x="2" y="770"/>
                  </a:lnTo>
                  <a:lnTo>
                    <a:pt x="8" y="754"/>
                  </a:lnTo>
                  <a:lnTo>
                    <a:pt x="16" y="730"/>
                  </a:lnTo>
                  <a:lnTo>
                    <a:pt x="32" y="698"/>
                  </a:lnTo>
                  <a:lnTo>
                    <a:pt x="50" y="660"/>
                  </a:lnTo>
                  <a:lnTo>
                    <a:pt x="76" y="618"/>
                  </a:lnTo>
                  <a:lnTo>
                    <a:pt x="106" y="574"/>
                  </a:lnTo>
                  <a:lnTo>
                    <a:pt x="142" y="528"/>
                  </a:lnTo>
                  <a:lnTo>
                    <a:pt x="186" y="482"/>
                  </a:lnTo>
                  <a:lnTo>
                    <a:pt x="236" y="438"/>
                  </a:lnTo>
                  <a:lnTo>
                    <a:pt x="294" y="398"/>
                  </a:lnTo>
                  <a:lnTo>
                    <a:pt x="360" y="360"/>
                  </a:lnTo>
                  <a:lnTo>
                    <a:pt x="426" y="332"/>
                  </a:lnTo>
                  <a:lnTo>
                    <a:pt x="488" y="314"/>
                  </a:lnTo>
                  <a:lnTo>
                    <a:pt x="544" y="304"/>
                  </a:lnTo>
                  <a:lnTo>
                    <a:pt x="594" y="300"/>
                  </a:lnTo>
                  <a:lnTo>
                    <a:pt x="638" y="300"/>
                  </a:lnTo>
                  <a:lnTo>
                    <a:pt x="678" y="304"/>
                  </a:lnTo>
                  <a:lnTo>
                    <a:pt x="710" y="312"/>
                  </a:lnTo>
                  <a:lnTo>
                    <a:pt x="736" y="320"/>
                  </a:lnTo>
                  <a:lnTo>
                    <a:pt x="754" y="326"/>
                  </a:lnTo>
                  <a:lnTo>
                    <a:pt x="766" y="332"/>
                  </a:lnTo>
                  <a:lnTo>
                    <a:pt x="770" y="334"/>
                  </a:lnTo>
                  <a:lnTo>
                    <a:pt x="680" y="476"/>
                  </a:lnTo>
                  <a:lnTo>
                    <a:pt x="982" y="370"/>
                  </a:lnTo>
                  <a:lnTo>
                    <a:pt x="912" y="0"/>
                  </a:lnTo>
                  <a:lnTo>
                    <a:pt x="854" y="150"/>
                  </a:lnTo>
                  <a:lnTo>
                    <a:pt x="850" y="148"/>
                  </a:lnTo>
                  <a:lnTo>
                    <a:pt x="838" y="142"/>
                  </a:lnTo>
                  <a:lnTo>
                    <a:pt x="822" y="134"/>
                  </a:lnTo>
                  <a:lnTo>
                    <a:pt x="798" y="126"/>
                  </a:lnTo>
                  <a:lnTo>
                    <a:pt x="768" y="120"/>
                  </a:lnTo>
                  <a:lnTo>
                    <a:pt x="732" y="114"/>
                  </a:lnTo>
                  <a:lnTo>
                    <a:pt x="692" y="110"/>
                  </a:lnTo>
                  <a:lnTo>
                    <a:pt x="646" y="110"/>
                  </a:lnTo>
                  <a:lnTo>
                    <a:pt x="596" y="116"/>
                  </a:lnTo>
                  <a:lnTo>
                    <a:pt x="540" y="126"/>
                  </a:lnTo>
                  <a:lnTo>
                    <a:pt x="482" y="146"/>
                  </a:lnTo>
                  <a:lnTo>
                    <a:pt x="422" y="172"/>
                  </a:lnTo>
                  <a:lnTo>
                    <a:pt x="356" y="210"/>
                  </a:lnTo>
                  <a:lnTo>
                    <a:pt x="290" y="258"/>
                  </a:lnTo>
                  <a:lnTo>
                    <a:pt x="230" y="310"/>
                  </a:lnTo>
                  <a:lnTo>
                    <a:pt x="178" y="364"/>
                  </a:lnTo>
                  <a:lnTo>
                    <a:pt x="136" y="422"/>
                  </a:lnTo>
                  <a:lnTo>
                    <a:pt x="100" y="480"/>
                  </a:lnTo>
                  <a:lnTo>
                    <a:pt x="72" y="536"/>
                  </a:lnTo>
                  <a:lnTo>
                    <a:pt x="48" y="590"/>
                  </a:lnTo>
                  <a:lnTo>
                    <a:pt x="30" y="640"/>
                  </a:lnTo>
                  <a:lnTo>
                    <a:pt x="18" y="684"/>
                  </a:lnTo>
                  <a:lnTo>
                    <a:pt x="8" y="722"/>
                  </a:lnTo>
                  <a:lnTo>
                    <a:pt x="4" y="750"/>
                  </a:lnTo>
                  <a:lnTo>
                    <a:pt x="0" y="768"/>
                  </a:lnTo>
                  <a:lnTo>
                    <a:pt x="0" y="774"/>
                  </a:lnTo>
                </a:path>
              </a:pathLst>
            </a:custGeom>
            <a:solidFill>
              <a:srgbClr val="FFC000">
                <a:alpha val="85097"/>
              </a:srgbClr>
            </a:solidFill>
            <a:ln w="1270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4769" name="Freeform 16"/>
            <p:cNvSpPr/>
            <p:nvPr/>
          </p:nvSpPr>
          <p:spPr>
            <a:xfrm rot="1141983">
              <a:off x="3657600" y="2111339"/>
              <a:ext cx="1414463" cy="896675"/>
            </a:xfrm>
            <a:custGeom>
              <a:avLst/>
              <a:gdLst>
                <a:gd name="txL" fmla="*/ 0 w 982"/>
                <a:gd name="txT" fmla="*/ 0 h 774"/>
                <a:gd name="txR" fmla="*/ 982 w 982"/>
                <a:gd name="txB" fmla="*/ 774 h 774"/>
              </a:gdLst>
              <a:ahLst/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</a:cxnLst>
              <a:rect l="txL" t="txT" r="txR" b="txB"/>
              <a:pathLst>
                <a:path w="982" h="774">
                  <a:moveTo>
                    <a:pt x="0" y="774"/>
                  </a:moveTo>
                  <a:lnTo>
                    <a:pt x="2" y="770"/>
                  </a:lnTo>
                  <a:lnTo>
                    <a:pt x="8" y="754"/>
                  </a:lnTo>
                  <a:lnTo>
                    <a:pt x="16" y="730"/>
                  </a:lnTo>
                  <a:lnTo>
                    <a:pt x="32" y="698"/>
                  </a:lnTo>
                  <a:lnTo>
                    <a:pt x="50" y="660"/>
                  </a:lnTo>
                  <a:lnTo>
                    <a:pt x="76" y="618"/>
                  </a:lnTo>
                  <a:lnTo>
                    <a:pt x="106" y="574"/>
                  </a:lnTo>
                  <a:lnTo>
                    <a:pt x="142" y="528"/>
                  </a:lnTo>
                  <a:lnTo>
                    <a:pt x="186" y="482"/>
                  </a:lnTo>
                  <a:lnTo>
                    <a:pt x="236" y="438"/>
                  </a:lnTo>
                  <a:lnTo>
                    <a:pt x="294" y="398"/>
                  </a:lnTo>
                  <a:lnTo>
                    <a:pt x="360" y="360"/>
                  </a:lnTo>
                  <a:lnTo>
                    <a:pt x="426" y="332"/>
                  </a:lnTo>
                  <a:lnTo>
                    <a:pt x="488" y="314"/>
                  </a:lnTo>
                  <a:lnTo>
                    <a:pt x="544" y="304"/>
                  </a:lnTo>
                  <a:lnTo>
                    <a:pt x="594" y="300"/>
                  </a:lnTo>
                  <a:lnTo>
                    <a:pt x="638" y="300"/>
                  </a:lnTo>
                  <a:lnTo>
                    <a:pt x="678" y="304"/>
                  </a:lnTo>
                  <a:lnTo>
                    <a:pt x="710" y="312"/>
                  </a:lnTo>
                  <a:lnTo>
                    <a:pt x="736" y="320"/>
                  </a:lnTo>
                  <a:lnTo>
                    <a:pt x="754" y="326"/>
                  </a:lnTo>
                  <a:lnTo>
                    <a:pt x="766" y="332"/>
                  </a:lnTo>
                  <a:lnTo>
                    <a:pt x="770" y="334"/>
                  </a:lnTo>
                  <a:lnTo>
                    <a:pt x="680" y="476"/>
                  </a:lnTo>
                  <a:lnTo>
                    <a:pt x="982" y="370"/>
                  </a:lnTo>
                  <a:lnTo>
                    <a:pt x="912" y="0"/>
                  </a:lnTo>
                  <a:lnTo>
                    <a:pt x="854" y="150"/>
                  </a:lnTo>
                  <a:lnTo>
                    <a:pt x="850" y="148"/>
                  </a:lnTo>
                  <a:lnTo>
                    <a:pt x="838" y="142"/>
                  </a:lnTo>
                  <a:lnTo>
                    <a:pt x="822" y="134"/>
                  </a:lnTo>
                  <a:lnTo>
                    <a:pt x="798" y="126"/>
                  </a:lnTo>
                  <a:lnTo>
                    <a:pt x="768" y="120"/>
                  </a:lnTo>
                  <a:lnTo>
                    <a:pt x="732" y="114"/>
                  </a:lnTo>
                  <a:lnTo>
                    <a:pt x="692" y="110"/>
                  </a:lnTo>
                  <a:lnTo>
                    <a:pt x="646" y="110"/>
                  </a:lnTo>
                  <a:lnTo>
                    <a:pt x="596" y="116"/>
                  </a:lnTo>
                  <a:lnTo>
                    <a:pt x="540" y="126"/>
                  </a:lnTo>
                  <a:lnTo>
                    <a:pt x="482" y="146"/>
                  </a:lnTo>
                  <a:lnTo>
                    <a:pt x="422" y="172"/>
                  </a:lnTo>
                  <a:lnTo>
                    <a:pt x="356" y="210"/>
                  </a:lnTo>
                  <a:lnTo>
                    <a:pt x="290" y="258"/>
                  </a:lnTo>
                  <a:lnTo>
                    <a:pt x="230" y="310"/>
                  </a:lnTo>
                  <a:lnTo>
                    <a:pt x="178" y="364"/>
                  </a:lnTo>
                  <a:lnTo>
                    <a:pt x="136" y="422"/>
                  </a:lnTo>
                  <a:lnTo>
                    <a:pt x="100" y="480"/>
                  </a:lnTo>
                  <a:lnTo>
                    <a:pt x="72" y="536"/>
                  </a:lnTo>
                  <a:lnTo>
                    <a:pt x="48" y="590"/>
                  </a:lnTo>
                  <a:lnTo>
                    <a:pt x="30" y="640"/>
                  </a:lnTo>
                  <a:lnTo>
                    <a:pt x="18" y="684"/>
                  </a:lnTo>
                  <a:lnTo>
                    <a:pt x="8" y="722"/>
                  </a:lnTo>
                  <a:lnTo>
                    <a:pt x="4" y="750"/>
                  </a:lnTo>
                  <a:lnTo>
                    <a:pt x="0" y="768"/>
                  </a:lnTo>
                  <a:lnTo>
                    <a:pt x="0" y="774"/>
                  </a:lnTo>
                </a:path>
              </a:pathLst>
            </a:custGeom>
            <a:solidFill>
              <a:srgbClr val="FFC000">
                <a:alpha val="85097"/>
              </a:srgbClr>
            </a:solidFill>
            <a:ln w="1270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4770" name="Freeform 16"/>
            <p:cNvSpPr/>
            <p:nvPr/>
          </p:nvSpPr>
          <p:spPr>
            <a:xfrm rot="1141983">
              <a:off x="6229349" y="2111339"/>
              <a:ext cx="1414463" cy="896675"/>
            </a:xfrm>
            <a:custGeom>
              <a:avLst/>
              <a:gdLst>
                <a:gd name="txL" fmla="*/ 0 w 982"/>
                <a:gd name="txT" fmla="*/ 0 h 774"/>
                <a:gd name="txR" fmla="*/ 982 w 982"/>
                <a:gd name="txB" fmla="*/ 774 h 774"/>
              </a:gdLst>
              <a:ahLst/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</a:cxnLst>
              <a:rect l="txL" t="txT" r="txR" b="txB"/>
              <a:pathLst>
                <a:path w="982" h="774">
                  <a:moveTo>
                    <a:pt x="0" y="774"/>
                  </a:moveTo>
                  <a:lnTo>
                    <a:pt x="2" y="770"/>
                  </a:lnTo>
                  <a:lnTo>
                    <a:pt x="8" y="754"/>
                  </a:lnTo>
                  <a:lnTo>
                    <a:pt x="16" y="730"/>
                  </a:lnTo>
                  <a:lnTo>
                    <a:pt x="32" y="698"/>
                  </a:lnTo>
                  <a:lnTo>
                    <a:pt x="50" y="660"/>
                  </a:lnTo>
                  <a:lnTo>
                    <a:pt x="76" y="618"/>
                  </a:lnTo>
                  <a:lnTo>
                    <a:pt x="106" y="574"/>
                  </a:lnTo>
                  <a:lnTo>
                    <a:pt x="142" y="528"/>
                  </a:lnTo>
                  <a:lnTo>
                    <a:pt x="186" y="482"/>
                  </a:lnTo>
                  <a:lnTo>
                    <a:pt x="236" y="438"/>
                  </a:lnTo>
                  <a:lnTo>
                    <a:pt x="294" y="398"/>
                  </a:lnTo>
                  <a:lnTo>
                    <a:pt x="360" y="360"/>
                  </a:lnTo>
                  <a:lnTo>
                    <a:pt x="426" y="332"/>
                  </a:lnTo>
                  <a:lnTo>
                    <a:pt x="488" y="314"/>
                  </a:lnTo>
                  <a:lnTo>
                    <a:pt x="544" y="304"/>
                  </a:lnTo>
                  <a:lnTo>
                    <a:pt x="594" y="300"/>
                  </a:lnTo>
                  <a:lnTo>
                    <a:pt x="638" y="300"/>
                  </a:lnTo>
                  <a:lnTo>
                    <a:pt x="678" y="304"/>
                  </a:lnTo>
                  <a:lnTo>
                    <a:pt x="710" y="312"/>
                  </a:lnTo>
                  <a:lnTo>
                    <a:pt x="736" y="320"/>
                  </a:lnTo>
                  <a:lnTo>
                    <a:pt x="754" y="326"/>
                  </a:lnTo>
                  <a:lnTo>
                    <a:pt x="766" y="332"/>
                  </a:lnTo>
                  <a:lnTo>
                    <a:pt x="770" y="334"/>
                  </a:lnTo>
                  <a:lnTo>
                    <a:pt x="680" y="476"/>
                  </a:lnTo>
                  <a:lnTo>
                    <a:pt x="982" y="370"/>
                  </a:lnTo>
                  <a:lnTo>
                    <a:pt x="912" y="0"/>
                  </a:lnTo>
                  <a:lnTo>
                    <a:pt x="854" y="150"/>
                  </a:lnTo>
                  <a:lnTo>
                    <a:pt x="850" y="148"/>
                  </a:lnTo>
                  <a:lnTo>
                    <a:pt x="838" y="142"/>
                  </a:lnTo>
                  <a:lnTo>
                    <a:pt x="822" y="134"/>
                  </a:lnTo>
                  <a:lnTo>
                    <a:pt x="798" y="126"/>
                  </a:lnTo>
                  <a:lnTo>
                    <a:pt x="768" y="120"/>
                  </a:lnTo>
                  <a:lnTo>
                    <a:pt x="732" y="114"/>
                  </a:lnTo>
                  <a:lnTo>
                    <a:pt x="692" y="110"/>
                  </a:lnTo>
                  <a:lnTo>
                    <a:pt x="646" y="110"/>
                  </a:lnTo>
                  <a:lnTo>
                    <a:pt x="596" y="116"/>
                  </a:lnTo>
                  <a:lnTo>
                    <a:pt x="540" y="126"/>
                  </a:lnTo>
                  <a:lnTo>
                    <a:pt x="482" y="146"/>
                  </a:lnTo>
                  <a:lnTo>
                    <a:pt x="422" y="172"/>
                  </a:lnTo>
                  <a:lnTo>
                    <a:pt x="356" y="210"/>
                  </a:lnTo>
                  <a:lnTo>
                    <a:pt x="290" y="258"/>
                  </a:lnTo>
                  <a:lnTo>
                    <a:pt x="230" y="310"/>
                  </a:lnTo>
                  <a:lnTo>
                    <a:pt x="178" y="364"/>
                  </a:lnTo>
                  <a:lnTo>
                    <a:pt x="136" y="422"/>
                  </a:lnTo>
                  <a:lnTo>
                    <a:pt x="100" y="480"/>
                  </a:lnTo>
                  <a:lnTo>
                    <a:pt x="72" y="536"/>
                  </a:lnTo>
                  <a:lnTo>
                    <a:pt x="48" y="590"/>
                  </a:lnTo>
                  <a:lnTo>
                    <a:pt x="30" y="640"/>
                  </a:lnTo>
                  <a:lnTo>
                    <a:pt x="18" y="684"/>
                  </a:lnTo>
                  <a:lnTo>
                    <a:pt x="8" y="722"/>
                  </a:lnTo>
                  <a:lnTo>
                    <a:pt x="4" y="750"/>
                  </a:lnTo>
                  <a:lnTo>
                    <a:pt x="0" y="768"/>
                  </a:lnTo>
                  <a:lnTo>
                    <a:pt x="0" y="774"/>
                  </a:lnTo>
                </a:path>
              </a:pathLst>
            </a:custGeom>
            <a:solidFill>
              <a:srgbClr val="FFC000">
                <a:alpha val="85097"/>
              </a:srgbClr>
            </a:solidFill>
            <a:ln w="1270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6" name="TextBox 25"/>
            <p:cNvSpPr txBox="1"/>
            <p:nvPr/>
          </p:nvSpPr>
          <p:spPr bwMode="auto">
            <a:xfrm>
              <a:off x="1060452" y="2047871"/>
              <a:ext cx="714377" cy="2762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sz="1200" b="1" kern="1200" cap="none" spc="0" normalizeH="0" baseline="0" noProof="0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到达率</a:t>
              </a:r>
              <a:endParaRPr kumimoji="0" lang="zh-CN" altLang="en-US" sz="1200" b="1" kern="1200" cap="none" spc="0" normalizeH="0" baseline="0" noProof="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 bwMode="auto">
            <a:xfrm>
              <a:off x="2500320" y="2044696"/>
              <a:ext cx="714377" cy="2778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sz="1200" b="1" kern="1200" cap="none" spc="0" normalizeH="0" baseline="0" noProof="0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打开率</a:t>
              </a:r>
              <a:endParaRPr kumimoji="0" lang="zh-CN" altLang="en-US" sz="1200" b="1" kern="1200" cap="none" spc="0" normalizeH="0" baseline="0" noProof="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TextBox 27"/>
            <p:cNvSpPr txBox="1"/>
            <p:nvPr/>
          </p:nvSpPr>
          <p:spPr bwMode="auto">
            <a:xfrm>
              <a:off x="3857636" y="2024059"/>
              <a:ext cx="1000128" cy="2778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sz="1200" b="1" kern="1200" cap="none" spc="0" normalizeH="0" baseline="0" noProof="0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内容吸引率</a:t>
              </a:r>
              <a:endParaRPr kumimoji="0" lang="zh-CN" altLang="en-US" sz="1200" b="1" kern="1200" cap="none" spc="0" normalizeH="0" baseline="0" noProof="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6321444" y="2000246"/>
              <a:ext cx="1214442" cy="2762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sz="1200" b="1" kern="1200" cap="none" spc="0" normalizeH="0" baseline="0" noProof="0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相对转化率</a:t>
              </a:r>
              <a:endParaRPr kumimoji="0" lang="zh-CN" altLang="en-US" sz="1200" b="1" kern="1200" cap="none" spc="0" normalizeH="0" baseline="0" noProof="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30" name="曲线连接符 29"/>
            <p:cNvCxnSpPr/>
            <p:nvPr/>
          </p:nvCxnSpPr>
          <p:spPr bwMode="auto">
            <a:xfrm rot="16200000" flipH="1">
              <a:off x="3542517" y="1615273"/>
              <a:ext cx="1588" cy="2917834"/>
            </a:xfrm>
            <a:prstGeom prst="curvedConnector3">
              <a:avLst>
                <a:gd name="adj1" fmla="val 45055996"/>
              </a:avLst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  <a:prstDash val="solid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曲线连接符 30"/>
            <p:cNvCxnSpPr/>
            <p:nvPr/>
          </p:nvCxnSpPr>
          <p:spPr bwMode="auto">
            <a:xfrm rot="16200000" flipH="1">
              <a:off x="4864114" y="293676"/>
              <a:ext cx="1588" cy="5561030"/>
            </a:xfrm>
            <a:prstGeom prst="curvedConnector3">
              <a:avLst>
                <a:gd name="adj1" fmla="val 71221635"/>
              </a:avLst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  <a:prstDash val="solid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777" name="TextBox 36"/>
            <p:cNvSpPr txBox="1"/>
            <p:nvPr/>
          </p:nvSpPr>
          <p:spPr>
            <a:xfrm>
              <a:off x="3143240" y="3774069"/>
              <a:ext cx="857250" cy="2777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/>
              <a:r>
                <a:rPr lang="zh-CN" altLang="en-US" sz="1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点击率</a:t>
              </a:r>
              <a:endPara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778" name="TextBox 44"/>
            <p:cNvSpPr txBox="1"/>
            <p:nvPr/>
          </p:nvSpPr>
          <p:spPr>
            <a:xfrm>
              <a:off x="4464747" y="4244198"/>
              <a:ext cx="974033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/>
              <a:r>
                <a:rPr lang="zh-CN" altLang="en-US" sz="1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绝对转化率</a:t>
              </a:r>
              <a:endPara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4757" name="Freeform 16"/>
          <p:cNvSpPr/>
          <p:nvPr/>
        </p:nvSpPr>
        <p:spPr>
          <a:xfrm rot="1439992">
            <a:off x="5219700" y="1622425"/>
            <a:ext cx="1122363" cy="793750"/>
          </a:xfrm>
          <a:custGeom>
            <a:avLst/>
            <a:gdLst>
              <a:gd name="txL" fmla="*/ 0 w 982"/>
              <a:gd name="txT" fmla="*/ 0 h 774"/>
              <a:gd name="txR" fmla="*/ 982 w 982"/>
              <a:gd name="txB" fmla="*/ 774 h 774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solidFill>
            <a:srgbClr val="FFC000">
              <a:alpha val="85097"/>
            </a:srgbClr>
          </a:solidFill>
          <a:ln w="1270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" name="TextBox 34"/>
          <p:cNvSpPr txBox="1"/>
          <p:nvPr/>
        </p:nvSpPr>
        <p:spPr bwMode="auto">
          <a:xfrm>
            <a:off x="5233988" y="1484313"/>
            <a:ext cx="1000125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1200" b="1" kern="1200" cap="none" spc="0" normalizeH="0" baseline="0" noProof="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跳转率</a:t>
            </a:r>
            <a:endParaRPr kumimoji="0" lang="zh-CN" altLang="en-US" sz="1200" b="1" kern="1200" cap="none" spc="0" normalizeH="0" baseline="0" noProof="0" dirty="0">
              <a:solidFill>
                <a:schemeClr val="accent4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75778" name="组合 9"/>
          <p:cNvGrpSpPr/>
          <p:nvPr/>
        </p:nvGrpSpPr>
        <p:grpSpPr>
          <a:xfrm>
            <a:off x="0" y="857250"/>
            <a:ext cx="4357688" cy="3678238"/>
            <a:chOff x="-32" y="857238"/>
            <a:chExt cx="4357718" cy="3677544"/>
          </a:xfrm>
        </p:grpSpPr>
        <p:sp>
          <p:nvSpPr>
            <p:cNvPr id="75782" name="TextBox 4"/>
            <p:cNvSpPr txBox="1"/>
            <p:nvPr/>
          </p:nvSpPr>
          <p:spPr>
            <a:xfrm>
              <a:off x="-32" y="857238"/>
              <a:ext cx="4357718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/>
              <a:r>
                <a:rPr lang="zh-CN" altLang="en-US" sz="3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什么是好的营销？</a:t>
              </a:r>
              <a:endPara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5783" name="Picture 6" descr="C:\Documents and Settings\Administrator\Local Settings\Temp\SoEasy\CFEC3AE877AD45E6839A7BB742B54034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71472" y="1785932"/>
              <a:ext cx="2771785" cy="274885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75779" name="组合 13"/>
          <p:cNvGrpSpPr/>
          <p:nvPr/>
        </p:nvGrpSpPr>
        <p:grpSpPr>
          <a:xfrm>
            <a:off x="3560763" y="2582863"/>
            <a:ext cx="5083175" cy="993775"/>
            <a:chOff x="3561235" y="2582383"/>
            <a:chExt cx="5082731" cy="994380"/>
          </a:xfrm>
        </p:grpSpPr>
        <p:sp>
          <p:nvSpPr>
            <p:cNvPr id="75780" name="TextBox 2"/>
            <p:cNvSpPr txBox="1"/>
            <p:nvPr/>
          </p:nvSpPr>
          <p:spPr>
            <a:xfrm>
              <a:off x="3561235" y="2582383"/>
              <a:ext cx="4572032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ts val="600"/>
                </a:spcBef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好的营销就是拥有：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781" name="TextBox 5"/>
            <p:cNvSpPr txBox="1"/>
            <p:nvPr/>
          </p:nvSpPr>
          <p:spPr>
            <a:xfrm>
              <a:off x="3571868" y="3053543"/>
              <a:ext cx="5072098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ts val="600"/>
                </a:spcBef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更高的</a:t>
              </a:r>
              <a:r>
                <a: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营销效率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和更长的</a:t>
              </a:r>
              <a:r>
                <a: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销售周期</a:t>
              </a:r>
              <a:endPara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7" name="标题 1"/>
          <p:cNvSpPr txBox="1"/>
          <p:nvPr/>
        </p:nvSpPr>
        <p:spPr>
          <a:xfrm>
            <a:off x="2714625" y="500063"/>
            <a:ext cx="3429000" cy="365125"/>
          </a:xfrm>
          <a:prstGeom prst="rect">
            <a:avLst/>
          </a:prstGeom>
          <a:noFill/>
        </p:spPr>
        <p:txBody>
          <a:bodyPr anchor="ctr"/>
          <a:lstStyle/>
          <a:p>
            <a:pPr marR="0" algn="ctr" defTabSz="914400" fontAlgn="auto"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建立营销效果评估体系</a:t>
            </a:r>
            <a:endParaRPr kumimoji="0" lang="zh-CN" altLang="en-US" sz="2400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pSp>
        <p:nvGrpSpPr>
          <p:cNvPr id="76803" name="组合 61"/>
          <p:cNvGrpSpPr/>
          <p:nvPr/>
        </p:nvGrpSpPr>
        <p:grpSpPr>
          <a:xfrm>
            <a:off x="642938" y="1276350"/>
            <a:ext cx="6858000" cy="3144838"/>
            <a:chOff x="1357290" y="1285866"/>
            <a:chExt cx="6858048" cy="3144711"/>
          </a:xfrm>
        </p:grpSpPr>
        <p:sp>
          <p:nvSpPr>
            <p:cNvPr id="44" name="AutoShape 14"/>
            <p:cNvSpPr>
              <a:spLocks noChangeArrowheads="1"/>
            </p:cNvSpPr>
            <p:nvPr/>
          </p:nvSpPr>
          <p:spPr bwMode="auto">
            <a:xfrm>
              <a:off x="5991234" y="1362063"/>
              <a:ext cx="2224104" cy="542903"/>
            </a:xfrm>
            <a:prstGeom prst="roundRect">
              <a:avLst>
                <a:gd name="adj" fmla="val 16667"/>
              </a:avLst>
            </a:prstGeom>
            <a:solidFill>
              <a:srgbClr val="FFC000">
                <a:alpha val="85000"/>
              </a:srgbClr>
            </a:solidFill>
            <a:ln w="25400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rPr>
                <a:t>购买、提交销售机会、浏览网</a:t>
              </a:r>
              <a:endPara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rPr>
                <a:t>站、完善用户简历信息</a:t>
              </a:r>
              <a:r>
                <a:rPr kumimoji="0" lang="en-US" altLang="zh-CN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rPr>
                <a:t>….</a:t>
              </a:r>
              <a:endPara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76814" name="组合 33"/>
            <p:cNvGrpSpPr/>
            <p:nvPr/>
          </p:nvGrpSpPr>
          <p:grpSpPr>
            <a:xfrm>
              <a:off x="3476617" y="1643056"/>
              <a:ext cx="2476517" cy="2500330"/>
              <a:chOff x="4476749" y="1560654"/>
              <a:chExt cx="2476517" cy="2500330"/>
            </a:xfrm>
          </p:grpSpPr>
          <p:cxnSp>
            <p:nvCxnSpPr>
              <p:cNvPr id="65" name="直接连接符 64"/>
              <p:cNvCxnSpPr/>
              <p:nvPr/>
            </p:nvCxnSpPr>
            <p:spPr>
              <a:xfrm flipV="1">
                <a:off x="5940434" y="1560638"/>
                <a:ext cx="995370" cy="9525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/>
              <p:cNvCxnSpPr/>
              <p:nvPr/>
            </p:nvCxnSpPr>
            <p:spPr>
              <a:xfrm>
                <a:off x="5572132" y="2243235"/>
                <a:ext cx="1376372" cy="1587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/>
              <p:cNvCxnSpPr/>
              <p:nvPr/>
            </p:nvCxnSpPr>
            <p:spPr>
              <a:xfrm>
                <a:off x="5214942" y="2897259"/>
                <a:ext cx="1730387" cy="1587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/>
              <p:nvPr/>
            </p:nvCxnSpPr>
            <p:spPr>
              <a:xfrm>
                <a:off x="4857752" y="3454449"/>
                <a:ext cx="2081227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接连接符 78"/>
              <p:cNvCxnSpPr/>
              <p:nvPr/>
            </p:nvCxnSpPr>
            <p:spPr>
              <a:xfrm>
                <a:off x="4476749" y="4059262"/>
                <a:ext cx="2476517" cy="1587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815" name="组合 32"/>
            <p:cNvGrpSpPr/>
            <p:nvPr/>
          </p:nvGrpSpPr>
          <p:grpSpPr>
            <a:xfrm>
              <a:off x="1357290" y="1285866"/>
              <a:ext cx="3786214" cy="3144711"/>
              <a:chOff x="1357290" y="1203464"/>
              <a:chExt cx="3786214" cy="3144711"/>
            </a:xfrm>
          </p:grpSpPr>
          <p:sp>
            <p:nvSpPr>
              <p:cNvPr id="75" name="等腰三角形 74"/>
              <p:cNvSpPr/>
              <p:nvPr/>
            </p:nvSpPr>
            <p:spPr>
              <a:xfrm>
                <a:off x="2466960" y="3081401"/>
                <a:ext cx="1643074" cy="1266774"/>
              </a:xfrm>
              <a:prstGeom prst="triangle">
                <a:avLst>
                  <a:gd name="adj" fmla="val 49478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76820" name="组合 50"/>
              <p:cNvGrpSpPr/>
              <p:nvPr/>
            </p:nvGrpSpPr>
            <p:grpSpPr>
              <a:xfrm>
                <a:off x="1357290" y="1203464"/>
                <a:ext cx="3786214" cy="3143272"/>
                <a:chOff x="2428860" y="1611157"/>
                <a:chExt cx="4071966" cy="3143272"/>
              </a:xfrm>
            </p:grpSpPr>
            <p:sp>
              <p:nvSpPr>
                <p:cNvPr id="10" name="等腰三角形 9"/>
                <p:cNvSpPr/>
                <p:nvPr/>
              </p:nvSpPr>
              <p:spPr>
                <a:xfrm rot="10800000">
                  <a:off x="2428860" y="1611157"/>
                  <a:ext cx="4071965" cy="3143123"/>
                </a:xfrm>
                <a:prstGeom prst="triangle">
                  <a:avLst>
                    <a:gd name="adj" fmla="val 49478"/>
                  </a:avLst>
                </a:prstGeom>
                <a:solidFill>
                  <a:srgbClr val="A40000">
                    <a:alpha val="8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cxnSp>
              <p:nvCxnSpPr>
                <p:cNvPr id="13" name="直接连接符 12"/>
                <p:cNvCxnSpPr/>
                <p:nvPr/>
              </p:nvCxnSpPr>
              <p:spPr>
                <a:xfrm>
                  <a:off x="3786181" y="4119306"/>
                  <a:ext cx="1429030" cy="1588"/>
                </a:xfrm>
                <a:prstGeom prst="line">
                  <a:avLst/>
                </a:prstGeom>
                <a:ln w="254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/>
              </p:nvCxnSpPr>
              <p:spPr>
                <a:xfrm>
                  <a:off x="2857398" y="3520843"/>
                  <a:ext cx="3214890" cy="1587"/>
                </a:xfrm>
                <a:prstGeom prst="line">
                  <a:avLst/>
                </a:prstGeom>
                <a:ln w="254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接连接符 15"/>
                <p:cNvCxnSpPr/>
                <p:nvPr/>
              </p:nvCxnSpPr>
              <p:spPr>
                <a:xfrm>
                  <a:off x="3214229" y="2904918"/>
                  <a:ext cx="2572935" cy="1587"/>
                </a:xfrm>
                <a:prstGeom prst="line">
                  <a:avLst/>
                </a:prstGeom>
                <a:ln w="254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直接连接符 16"/>
                <p:cNvCxnSpPr/>
                <p:nvPr/>
              </p:nvCxnSpPr>
              <p:spPr>
                <a:xfrm>
                  <a:off x="2785690" y="2214383"/>
                  <a:ext cx="3358305" cy="1588"/>
                </a:xfrm>
                <a:prstGeom prst="line">
                  <a:avLst/>
                </a:prstGeom>
                <a:ln w="254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6828" name="标题 1"/>
                <p:cNvSpPr txBox="1"/>
                <p:nvPr/>
              </p:nvSpPr>
              <p:spPr>
                <a:xfrm>
                  <a:off x="3238131" y="1714494"/>
                  <a:ext cx="2458456" cy="36550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ctr" anchorCtr="0"/>
                <a:p>
                  <a:pPr algn="ctr"/>
                  <a:r>
                    <a:rPr lang="zh-CN" altLang="en-US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核心指标转化情况</a:t>
                  </a:r>
                  <a:endPara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6829" name="标题 1"/>
                <p:cNvSpPr txBox="1"/>
                <p:nvPr/>
              </p:nvSpPr>
              <p:spPr>
                <a:xfrm>
                  <a:off x="3815866" y="2399191"/>
                  <a:ext cx="1214446" cy="36550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ctr" anchorCtr="0"/>
                <a:p>
                  <a:pPr algn="ctr"/>
                  <a:r>
                    <a:rPr lang="zh-CN" altLang="en-US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转化条件</a:t>
                  </a:r>
                  <a:endPara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6830" name="标题 1"/>
                <p:cNvSpPr txBox="1"/>
                <p:nvPr/>
              </p:nvSpPr>
              <p:spPr>
                <a:xfrm>
                  <a:off x="3850641" y="3041025"/>
                  <a:ext cx="1214446" cy="36550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ctr" anchorCtr="0"/>
                <a:p>
                  <a:pPr algn="ctr"/>
                  <a:r>
                    <a:rPr lang="zh-CN" altLang="en-US" sz="16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顾客保有</a:t>
                  </a:r>
                  <a:endPara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6831" name="标题 1"/>
                <p:cNvSpPr txBox="1"/>
                <p:nvPr/>
              </p:nvSpPr>
              <p:spPr>
                <a:xfrm>
                  <a:off x="3860555" y="3654384"/>
                  <a:ext cx="1214446" cy="36550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ctr" anchorCtr="0"/>
                <a:p>
                  <a:pPr algn="ctr"/>
                  <a:r>
                    <a:rPr lang="zh-CN" altLang="en-US" sz="14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转化情况</a:t>
                  </a:r>
                  <a:endPara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7" name="矩形 26"/>
              <p:cNvSpPr/>
              <p:nvPr/>
            </p:nvSpPr>
            <p:spPr>
              <a:xfrm>
                <a:off x="2900351" y="3724312"/>
                <a:ext cx="771530" cy="623863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6822" name="TextBox 27"/>
              <p:cNvSpPr txBox="1"/>
              <p:nvPr/>
            </p:nvSpPr>
            <p:spPr>
              <a:xfrm>
                <a:off x="2633649" y="3755851"/>
                <a:ext cx="1285884" cy="3077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algn="ctr"/>
                <a:r>
                  <a:rPr lang="zh-CN" altLang="en-US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到达情况</a:t>
                </a:r>
                <a:endPara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2" name="AutoShape 14"/>
            <p:cNvSpPr>
              <a:spLocks noChangeArrowheads="1"/>
            </p:cNvSpPr>
            <p:nvPr/>
          </p:nvSpPr>
          <p:spPr bwMode="auto">
            <a:xfrm>
              <a:off x="5991234" y="2071647"/>
              <a:ext cx="2224104" cy="528616"/>
            </a:xfrm>
            <a:prstGeom prst="roundRect">
              <a:avLst>
                <a:gd name="adj" fmla="val 16667"/>
              </a:avLst>
            </a:prstGeom>
            <a:solidFill>
              <a:srgbClr val="FFC000">
                <a:alpha val="85000"/>
              </a:srgbClr>
            </a:solidFill>
            <a:ln w="25400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rPr>
                <a:t>数据覆盖率、周期及频次无</a:t>
              </a:r>
              <a:endPara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rPr>
                <a:t>大变动</a:t>
              </a:r>
              <a:endPara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" name="AutoShape 14"/>
            <p:cNvSpPr>
              <a:spLocks noChangeArrowheads="1"/>
            </p:cNvSpPr>
            <p:nvPr/>
          </p:nvSpPr>
          <p:spPr bwMode="auto">
            <a:xfrm>
              <a:off x="6000759" y="2738370"/>
              <a:ext cx="2214579" cy="480993"/>
            </a:xfrm>
            <a:prstGeom prst="roundRect">
              <a:avLst>
                <a:gd name="adj" fmla="val 16667"/>
              </a:avLst>
            </a:prstGeom>
            <a:solidFill>
              <a:srgbClr val="FFC000">
                <a:alpha val="85000"/>
              </a:srgbClr>
            </a:solidFill>
            <a:ln w="25400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rPr>
                <a:t>内容吸引率、打开率、退订率</a:t>
              </a:r>
              <a:endPara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rPr>
                <a:t>、顾客流失率趋势</a:t>
              </a:r>
              <a:endPara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AutoShape 14"/>
            <p:cNvSpPr>
              <a:spLocks noChangeArrowheads="1"/>
            </p:cNvSpPr>
            <p:nvPr/>
          </p:nvSpPr>
          <p:spPr bwMode="auto">
            <a:xfrm>
              <a:off x="6000759" y="3386044"/>
              <a:ext cx="2214579" cy="325424"/>
            </a:xfrm>
            <a:prstGeom prst="roundRect">
              <a:avLst>
                <a:gd name="adj" fmla="val 16667"/>
              </a:avLst>
            </a:prstGeom>
            <a:solidFill>
              <a:srgbClr val="FFC000">
                <a:alpha val="85000"/>
              </a:srgbClr>
            </a:solidFill>
            <a:ln w="25400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rPr>
                <a:t>潜客有效转化率</a:t>
              </a:r>
              <a:endPara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5214938" y="3967163"/>
            <a:ext cx="32861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14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主要邮件域的到达率</a:t>
            </a:r>
            <a:endParaRPr kumimoji="0" lang="en-US" altLang="zh-CN" sz="1400" kern="1200" cap="none" spc="0" normalizeH="0" baseline="0" noProof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76805" name="组合 30"/>
          <p:cNvGrpSpPr/>
          <p:nvPr/>
        </p:nvGrpSpPr>
        <p:grpSpPr>
          <a:xfrm>
            <a:off x="0" y="4500563"/>
            <a:ext cx="9144000" cy="500062"/>
            <a:chOff x="0" y="4438663"/>
            <a:chExt cx="9144000" cy="500066"/>
          </a:xfrm>
        </p:grpSpPr>
        <p:sp>
          <p:nvSpPr>
            <p:cNvPr id="69" name="矩形 68"/>
            <p:cNvSpPr/>
            <p:nvPr/>
          </p:nvSpPr>
          <p:spPr>
            <a:xfrm>
              <a:off x="0" y="4438663"/>
              <a:ext cx="9144000" cy="50006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标题 1"/>
            <p:cNvSpPr txBox="1"/>
            <p:nvPr/>
          </p:nvSpPr>
          <p:spPr>
            <a:xfrm>
              <a:off x="2805113" y="4510101"/>
              <a:ext cx="3429000" cy="365128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R="0" algn="ctr" defTabSz="914400" fontAlgn="auto"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kern="1200" cap="none" spc="0" normalizeH="0" baseline="0" noProof="0" dirty="0"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邮件营销效果评估模型</a:t>
              </a:r>
              <a:endParaRPr kumimoji="0" lang="zh-CN" altLang="en-US" kern="1200" cap="none" spc="0" normalizeH="0" baseline="0" noProof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76806" name="TextBox 31"/>
          <p:cNvSpPr txBox="1"/>
          <p:nvPr/>
        </p:nvSpPr>
        <p:spPr>
          <a:xfrm>
            <a:off x="1939925" y="4056063"/>
            <a:ext cx="1285875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（评估基石）</a:t>
            </a:r>
            <a:endParaRPr lang="en-US" altLang="zh-CN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右大括号 33"/>
          <p:cNvSpPr/>
          <p:nvPr/>
        </p:nvSpPr>
        <p:spPr>
          <a:xfrm>
            <a:off x="7624763" y="1366838"/>
            <a:ext cx="233363" cy="1214438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6808" name="TextBox 34"/>
          <p:cNvSpPr txBox="1"/>
          <p:nvPr/>
        </p:nvSpPr>
        <p:spPr>
          <a:xfrm>
            <a:off x="7872413" y="1800225"/>
            <a:ext cx="1214437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营销效率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右大括号 35"/>
          <p:cNvSpPr/>
          <p:nvPr/>
        </p:nvSpPr>
        <p:spPr>
          <a:xfrm>
            <a:off x="7624763" y="2857500"/>
            <a:ext cx="233363" cy="785813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6810" name="TextBox 36"/>
          <p:cNvSpPr txBox="1"/>
          <p:nvPr/>
        </p:nvSpPr>
        <p:spPr>
          <a:xfrm>
            <a:off x="7872413" y="3071813"/>
            <a:ext cx="1214437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销售周期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77826" name="TextBox 3"/>
          <p:cNvSpPr txBox="1"/>
          <p:nvPr/>
        </p:nvSpPr>
        <p:spPr>
          <a:xfrm>
            <a:off x="1143000" y="1785938"/>
            <a:ext cx="6858000" cy="1568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作为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SP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SendCloud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怎么帮助客户提升邮件营销能力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78850" name="TextBox 14"/>
          <p:cNvSpPr txBox="1"/>
          <p:nvPr/>
        </p:nvSpPr>
        <p:spPr>
          <a:xfrm>
            <a:off x="1857375" y="285750"/>
            <a:ext cx="55721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</a:rPr>
              <a:t>不断优化营销体系并分享给客户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78851" name="Picture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375" y="1285875"/>
            <a:ext cx="2811463" cy="1524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8852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2928938"/>
            <a:ext cx="2867025" cy="1809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8853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5" y="3143250"/>
            <a:ext cx="4197350" cy="1571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8854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1938" y="1285875"/>
            <a:ext cx="4000500" cy="1622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627630" y="1995170"/>
            <a:ext cx="30480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6000">
                <a:solidFill>
                  <a:srgbClr val="FF0000"/>
                </a:solidFill>
              </a:rPr>
              <a:t>谢谢</a:t>
            </a:r>
            <a:endParaRPr lang="zh-CN" altLang="en-US" sz="6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ff3e72ff-8500-41f0-8ee0-35ed71c92619"/>
  <p:tag name="COMMONDATA" val="eyJoZGlkIjoiZDQ4ODQ0YjQ3ZmI3NDc3NzQ0NDJjNDRkZmE0MDFmMjI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4719</Words>
  <Application>WPS 演示</Application>
  <PresentationFormat>全屏显示(16:9)</PresentationFormat>
  <Paragraphs>921</Paragraphs>
  <Slides>61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61</vt:i4>
      </vt:variant>
    </vt:vector>
  </HeadingPairs>
  <TitlesOfParts>
    <vt:vector size="70" baseType="lpstr">
      <vt:lpstr>Arial</vt:lpstr>
      <vt:lpstr>宋体</vt:lpstr>
      <vt:lpstr>Wingdings</vt:lpstr>
      <vt:lpstr>Calibri</vt:lpstr>
      <vt:lpstr>微软雅黑</vt:lpstr>
      <vt:lpstr>Arial Unicode MS</vt:lpstr>
      <vt:lpstr>楷体_GB2312</vt:lpstr>
      <vt:lpstr>新宋体</vt:lpstr>
      <vt:lpstr>Office 主题</vt:lpstr>
      <vt:lpstr>如何有效开展邮件营销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张亮</dc:creator>
  <cp:lastModifiedBy>SendCloud袁伟</cp:lastModifiedBy>
  <cp:revision>1841</cp:revision>
  <dcterms:created xsi:type="dcterms:W3CDTF">2023-06-07T07:18:00Z</dcterms:created>
  <dcterms:modified xsi:type="dcterms:W3CDTF">2023-06-08T07:08:53Z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E90F4AA24D704B22B33AB6852E73A7B7_12</vt:lpwstr>
  </property>
  <property fmtid="{D5CDD505-2E9C-101B-9397-08002B2CF9AE}" pid="3" name="KSOProductBuildVer">
    <vt:lpwstr>2052-11.1.0.14309</vt:lpwstr>
  </property>
</Properties>
</file>